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81" r:id="rId22"/>
    <p:sldId id="275" r:id="rId23"/>
    <p:sldId id="278" r:id="rId24"/>
    <p:sldId id="282" r:id="rId25"/>
    <p:sldId id="283" r:id="rId26"/>
    <p:sldId id="284" r:id="rId27"/>
    <p:sldId id="285"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1048"/>
  </p:normalViewPr>
  <p:slideViewPr>
    <p:cSldViewPr snapToGrid="0">
      <p:cViewPr varScale="1">
        <p:scale>
          <a:sx n="90" d="100"/>
          <a:sy n="90" d="100"/>
        </p:scale>
        <p:origin x="1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E64F6-E41F-E943-AE1B-EA32160B019F}" type="datetimeFigureOut">
              <a:rPr lang="en-AE" smtClean="0"/>
              <a:t>08/17/2023</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2184E-02B6-6C44-803C-5FC610B6C0ED}" type="slidenum">
              <a:rPr lang="en-AE" smtClean="0"/>
              <a:t>‹#›</a:t>
            </a:fld>
            <a:endParaRPr lang="en-AE"/>
          </a:p>
        </p:txBody>
      </p:sp>
    </p:spTree>
    <p:extLst>
      <p:ext uri="{BB962C8B-B14F-4D97-AF65-F5344CB8AC3E}">
        <p14:creationId xmlns:p14="http://schemas.microsoft.com/office/powerpoint/2010/main" val="966824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0:09 =&gt; 0:09 </a:t>
            </a:r>
          </a:p>
        </p:txBody>
      </p:sp>
      <p:sp>
        <p:nvSpPr>
          <p:cNvPr id="4" name="Slide Number Placeholder 3"/>
          <p:cNvSpPr>
            <a:spLocks noGrp="1"/>
          </p:cNvSpPr>
          <p:nvPr>
            <p:ph type="sldNum" sz="quarter" idx="5"/>
          </p:nvPr>
        </p:nvSpPr>
        <p:spPr/>
        <p:txBody>
          <a:bodyPr/>
          <a:lstStyle/>
          <a:p>
            <a:fld id="{9692184E-02B6-6C44-803C-5FC610B6C0ED}" type="slidenum">
              <a:rPr lang="en-AE" smtClean="0"/>
              <a:t>1</a:t>
            </a:fld>
            <a:endParaRPr lang="en-AE"/>
          </a:p>
        </p:txBody>
      </p:sp>
    </p:spTree>
    <p:extLst>
      <p:ext uri="{BB962C8B-B14F-4D97-AF65-F5344CB8AC3E}">
        <p14:creationId xmlns:p14="http://schemas.microsoft.com/office/powerpoint/2010/main" val="401190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0:06 =&gt; 0:15</a:t>
            </a:r>
          </a:p>
        </p:txBody>
      </p:sp>
      <p:sp>
        <p:nvSpPr>
          <p:cNvPr id="4" name="Slide Number Placeholder 3"/>
          <p:cNvSpPr>
            <a:spLocks noGrp="1"/>
          </p:cNvSpPr>
          <p:nvPr>
            <p:ph type="sldNum" sz="quarter" idx="5"/>
          </p:nvPr>
        </p:nvSpPr>
        <p:spPr/>
        <p:txBody>
          <a:bodyPr/>
          <a:lstStyle/>
          <a:p>
            <a:fld id="{9692184E-02B6-6C44-803C-5FC610B6C0ED}" type="slidenum">
              <a:rPr lang="en-AE" smtClean="0"/>
              <a:t>2</a:t>
            </a:fld>
            <a:endParaRPr lang="en-AE"/>
          </a:p>
        </p:txBody>
      </p:sp>
    </p:spTree>
    <p:extLst>
      <p:ext uri="{BB962C8B-B14F-4D97-AF65-F5344CB8AC3E}">
        <p14:creationId xmlns:p14="http://schemas.microsoft.com/office/powerpoint/2010/main" val="60764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900" indent="0" algn="l">
              <a:buNone/>
            </a:pPr>
            <a:r>
              <a:rPr lang="en-AE" dirty="0"/>
              <a:t>0:11 =&gt; 0:26 </a:t>
            </a:r>
            <a:r>
              <a:rPr lang="en-US" sz="1200" dirty="0"/>
              <a:t>The </a:t>
            </a:r>
            <a:r>
              <a:rPr lang="en-US" sz="1200" dirty="0">
                <a:solidFill>
                  <a:srgbClr val="FF0000"/>
                </a:solidFill>
              </a:rPr>
              <a:t>two main aims </a:t>
            </a:r>
            <a:r>
              <a:rPr lang="en-US" sz="1200" dirty="0"/>
              <a:t>of this project were</a:t>
            </a:r>
          </a:p>
          <a:p>
            <a:pPr algn="l"/>
            <a:r>
              <a:rPr lang="en-US" sz="1200" dirty="0"/>
              <a:t>To contribute to the overall knowledge of sex and gender differences in </a:t>
            </a:r>
            <a:r>
              <a:rPr lang="en-US" sz="1200" dirty="0">
                <a:solidFill>
                  <a:schemeClr val="tx1"/>
                </a:solidFill>
              </a:rPr>
              <a:t>Alzheimer’s Disease </a:t>
            </a:r>
            <a:r>
              <a:rPr lang="en-US" sz="1200" dirty="0"/>
              <a:t>via studying atrophy patterns (using magnetic resonance imaging) of brain regions with </a:t>
            </a:r>
            <a:r>
              <a:rPr lang="en-US" sz="1200" dirty="0">
                <a:solidFill>
                  <a:srgbClr val="FF0000"/>
                </a:solidFill>
              </a:rPr>
              <a:t>sex, age, education, and risk factors </a:t>
            </a:r>
            <a:r>
              <a:rPr lang="en-US" sz="1200" dirty="0"/>
              <a:t>for AD. To create </a:t>
            </a:r>
            <a:r>
              <a:rPr lang="en-US" sz="1200" dirty="0">
                <a:solidFill>
                  <a:srgbClr val="FF0000"/>
                </a:solidFill>
              </a:rPr>
              <a:t>sex-specific</a:t>
            </a:r>
            <a:r>
              <a:rPr lang="en-US" sz="1200" dirty="0"/>
              <a:t> models of cognitive decline. The results of this project could have possible implications for precise preventions, diagnostic algorithms, or prognostic markers, with the overall goal of reducing the AD burden on both patients and caregivers. </a:t>
            </a:r>
          </a:p>
          <a:p>
            <a:endParaRPr lang="en-AE" dirty="0"/>
          </a:p>
        </p:txBody>
      </p:sp>
      <p:sp>
        <p:nvSpPr>
          <p:cNvPr id="4" name="Slide Number Placeholder 3"/>
          <p:cNvSpPr>
            <a:spLocks noGrp="1"/>
          </p:cNvSpPr>
          <p:nvPr>
            <p:ph type="sldNum" sz="quarter" idx="5"/>
          </p:nvPr>
        </p:nvSpPr>
        <p:spPr/>
        <p:txBody>
          <a:bodyPr/>
          <a:lstStyle/>
          <a:p>
            <a:fld id="{9692184E-02B6-6C44-803C-5FC610B6C0ED}" type="slidenum">
              <a:rPr lang="en-AE" smtClean="0"/>
              <a:t>3</a:t>
            </a:fld>
            <a:endParaRPr lang="en-AE"/>
          </a:p>
        </p:txBody>
      </p:sp>
    </p:spTree>
    <p:extLst>
      <p:ext uri="{BB962C8B-B14F-4D97-AF65-F5344CB8AC3E}">
        <p14:creationId xmlns:p14="http://schemas.microsoft.com/office/powerpoint/2010/main" val="73522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71955D-EA0F-4AA2-836B-BA450B13EC2C}"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2292978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3758339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1152503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3329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479906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71955D-EA0F-4AA2-836B-BA450B13EC2C}" type="datetimeFigureOut">
              <a:rPr lang="en-US" smtClean="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1078057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71955D-EA0F-4AA2-836B-BA450B13EC2C}" type="datetimeFigureOut">
              <a:rPr lang="en-US" smtClean="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4018880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71955D-EA0F-4AA2-836B-BA450B13EC2C}"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8559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71955D-EA0F-4AA2-836B-BA450B13EC2C}"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91742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71955D-EA0F-4AA2-836B-BA450B13EC2C}"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261660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71955D-EA0F-4AA2-836B-BA450B13EC2C}"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363780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220395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71955D-EA0F-4AA2-836B-BA450B13EC2C}" type="datetimeFigureOut">
              <a:rPr lang="en-US" smtClean="0"/>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183957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71955D-EA0F-4AA2-836B-BA450B13EC2C}" type="datetimeFigureOut">
              <a:rPr lang="en-US" smtClean="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1432504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71955D-EA0F-4AA2-836B-BA450B13EC2C}" type="datetimeFigureOut">
              <a:rPr lang="en-US" smtClean="0"/>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124644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4161246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71955D-EA0F-4AA2-836B-BA450B13EC2C}"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D8257-8D55-47EC-8E6E-F91AB131FAF1}" type="slidenum">
              <a:rPr lang="en-US" smtClean="0"/>
              <a:t>‹#›</a:t>
            </a:fld>
            <a:endParaRPr lang="en-US"/>
          </a:p>
        </p:txBody>
      </p:sp>
    </p:spTree>
    <p:extLst>
      <p:ext uri="{BB962C8B-B14F-4D97-AF65-F5344CB8AC3E}">
        <p14:creationId xmlns:p14="http://schemas.microsoft.com/office/powerpoint/2010/main" val="404413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371955D-EA0F-4AA2-836B-BA450B13EC2C}" type="datetimeFigureOut">
              <a:rPr lang="en-US" smtClean="0"/>
              <a:t>8/17/2023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BD8257-8D55-47EC-8E6E-F91AB131FAF1}" type="slidenum">
              <a:rPr lang="en-US" smtClean="0"/>
              <a:t>‹#›</a:t>
            </a:fld>
            <a:endParaRPr lang="en-US"/>
          </a:p>
        </p:txBody>
      </p:sp>
    </p:spTree>
    <p:extLst>
      <p:ext uri="{BB962C8B-B14F-4D97-AF65-F5344CB8AC3E}">
        <p14:creationId xmlns:p14="http://schemas.microsoft.com/office/powerpoint/2010/main" val="257178850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15.xml" /><Relationship Id="rId4" Type="http://schemas.openxmlformats.org/officeDocument/2006/relationships/image" Target="../media/image16.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5EB4D-6A8B-4363-9AE5-AD636955BE07}"/>
              </a:ext>
            </a:extLst>
          </p:cNvPr>
          <p:cNvSpPr>
            <a:spLocks noGrp="1"/>
          </p:cNvSpPr>
          <p:nvPr>
            <p:ph type="ctrTitle"/>
          </p:nvPr>
        </p:nvSpPr>
        <p:spPr>
          <a:xfrm>
            <a:off x="769207" y="1099456"/>
            <a:ext cx="6243636" cy="4625558"/>
          </a:xfrm>
          <a:effectLst/>
        </p:spPr>
        <p:txBody>
          <a:bodyPr anchor="ctr">
            <a:normAutofit/>
          </a:bodyPr>
          <a:lstStyle/>
          <a:p>
            <a:pPr>
              <a:lnSpc>
                <a:spcPct val="90000"/>
              </a:lnSpc>
            </a:pPr>
            <a:r>
              <a:rPr lang="en-US" sz="3800" dirty="0">
                <a:solidFill>
                  <a:schemeClr val="tx1"/>
                </a:solidFill>
                <a:latin typeface="Garamond" panose="02020404030301010803" pitchFamily="18" charset="0"/>
                <a:ea typeface="Verdana" panose="020B0604030504040204" pitchFamily="34" charset="0"/>
                <a:cs typeface="Verdana" panose="020B0604030504040204" pitchFamily="34" charset="0"/>
              </a:rPr>
              <a:t>Thesis Dissertation:</a:t>
            </a:r>
            <a:br>
              <a:rPr lang="en-US" sz="3800" dirty="0">
                <a:solidFill>
                  <a:schemeClr val="tx1"/>
                </a:solidFill>
                <a:latin typeface="Garamond" panose="02020404030301010803" pitchFamily="18" charset="0"/>
                <a:ea typeface="Verdana" panose="020B0604030504040204" pitchFamily="34" charset="0"/>
                <a:cs typeface="Verdana" panose="020B0604030504040204" pitchFamily="34" charset="0"/>
              </a:rPr>
            </a:br>
            <a:r>
              <a:rPr lang="en-US" sz="3800" dirty="0">
                <a:solidFill>
                  <a:schemeClr val="tx1"/>
                </a:solidFill>
                <a:latin typeface="Garamond" panose="02020404030301010803" pitchFamily="18" charset="0"/>
                <a:ea typeface="Verdana" panose="020B0604030504040204" pitchFamily="34" charset="0"/>
                <a:cs typeface="Verdana" panose="020B0604030504040204" pitchFamily="34" charset="0"/>
              </a:rPr>
              <a:t>Discovering and beneficially utilizing differences between males and females towards a</a:t>
            </a:r>
            <a:br>
              <a:rPr lang="en-US" sz="3800" dirty="0">
                <a:solidFill>
                  <a:schemeClr val="tx1"/>
                </a:solidFill>
                <a:latin typeface="Garamond" panose="02020404030301010803" pitchFamily="18" charset="0"/>
                <a:ea typeface="Verdana" panose="020B0604030504040204" pitchFamily="34" charset="0"/>
                <a:cs typeface="Verdana" panose="020B0604030504040204" pitchFamily="34" charset="0"/>
              </a:rPr>
            </a:br>
            <a:r>
              <a:rPr lang="en-US" sz="3800" dirty="0">
                <a:solidFill>
                  <a:schemeClr val="tx1"/>
                </a:solidFill>
                <a:latin typeface="Garamond" panose="02020404030301010803" pitchFamily="18" charset="0"/>
                <a:ea typeface="Verdana" panose="020B0604030504040204" pitchFamily="34" charset="0"/>
                <a:cs typeface="Verdana" panose="020B0604030504040204" pitchFamily="34" charset="0"/>
              </a:rPr>
              <a:t>precision medicine approach for Alzheimer’s Disease</a:t>
            </a:r>
          </a:p>
        </p:txBody>
      </p:sp>
      <p:sp>
        <p:nvSpPr>
          <p:cNvPr id="10" name="Rectangle 9">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alpha val="90000"/>
            </a:schemeClr>
          </a:solidFill>
          <a:ln>
            <a:noFill/>
          </a:ln>
          <a:effectLst>
            <a:outerShdw blurRad="50800" dist="381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63935CB1-B4BF-4A66-957B-91FD44D66985}"/>
              </a:ext>
            </a:extLst>
          </p:cNvPr>
          <p:cNvSpPr>
            <a:spLocks noGrp="1"/>
          </p:cNvSpPr>
          <p:nvPr>
            <p:ph type="subTitle" idx="1"/>
          </p:nvPr>
        </p:nvSpPr>
        <p:spPr>
          <a:xfrm>
            <a:off x="8559288" y="1092384"/>
            <a:ext cx="3190751" cy="4632630"/>
          </a:xfrm>
          <a:effectLst/>
        </p:spPr>
        <p:txBody>
          <a:bodyPr anchor="ctr">
            <a:normAutofit/>
          </a:bodyPr>
          <a:lstStyle/>
          <a:p>
            <a:r>
              <a:rPr lang="en-US" sz="2400" b="1" dirty="0">
                <a:solidFill>
                  <a:schemeClr val="bg2"/>
                </a:solidFill>
                <a:latin typeface="Garamond" panose="02020404030301010803" pitchFamily="18" charset="0"/>
                <a:ea typeface="Verdana" panose="020B0604030504040204" pitchFamily="34" charset="0"/>
                <a:cs typeface="Verdana" panose="020B0604030504040204" pitchFamily="34" charset="0"/>
              </a:rPr>
              <a:t>by Farheen</a:t>
            </a:r>
          </a:p>
          <a:p>
            <a:r>
              <a:rPr lang="en-US" sz="2400" b="1" u="sng" dirty="0">
                <a:solidFill>
                  <a:schemeClr val="bg2"/>
                </a:solidFill>
                <a:latin typeface="Garamond" panose="02020404030301010803" pitchFamily="18" charset="0"/>
                <a:ea typeface="Verdana" panose="020B0604030504040204" pitchFamily="34" charset="0"/>
                <a:cs typeface="Verdana" panose="020B0604030504040204" pitchFamily="34" charset="0"/>
              </a:rPr>
              <a:t>Supervisor :</a:t>
            </a:r>
          </a:p>
          <a:p>
            <a:r>
              <a:rPr lang="en-US" sz="2400" b="1" dirty="0">
                <a:solidFill>
                  <a:schemeClr val="bg2"/>
                </a:solidFill>
                <a:latin typeface="Garamond" panose="02020404030301010803" pitchFamily="18" charset="0"/>
                <a:ea typeface="Verdana" panose="020B0604030504040204" pitchFamily="34" charset="0"/>
                <a:cs typeface="Verdana" panose="020B0604030504040204" pitchFamily="34" charset="0"/>
              </a:rPr>
              <a:t>Dr. Nikolaos </a:t>
            </a:r>
            <a:r>
              <a:rPr lang="en-US" sz="2400" b="1" dirty="0" err="1">
                <a:solidFill>
                  <a:schemeClr val="bg2"/>
                </a:solidFill>
                <a:latin typeface="Garamond" panose="02020404030301010803" pitchFamily="18" charset="0"/>
                <a:ea typeface="Verdana" panose="020B0604030504040204" pitchFamily="34" charset="0"/>
                <a:cs typeface="Verdana" panose="020B0604030504040204" pitchFamily="34" charset="0"/>
              </a:rPr>
              <a:t>Mavridis</a:t>
            </a:r>
            <a:endParaRPr lang="en-US" sz="2400" b="1" dirty="0">
              <a:solidFill>
                <a:schemeClr val="bg2"/>
              </a:solidFill>
              <a:latin typeface="Garamond" panose="02020404030301010803" pitchFamily="18"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b="1" dirty="0">
                <a:solidFill>
                  <a:schemeClr val="bg2"/>
                </a:solidFill>
                <a:latin typeface="Garamond" panose="02020404030301010803" pitchFamily="18" charset="0"/>
                <a:ea typeface="Verdana" panose="020B0604030504040204" pitchFamily="34" charset="0"/>
                <a:cs typeface="Verdana" panose="020B0604030504040204" pitchFamily="34" charset="0"/>
              </a:rPr>
              <a:t>(Academic &amp; Consultant in Robotics and Artificial Intelligence- </a:t>
            </a:r>
            <a:r>
              <a:rPr lang="en-US" sz="2400" b="1">
                <a:solidFill>
                  <a:schemeClr val="bg2"/>
                </a:solidFill>
                <a:latin typeface="Garamond" panose="02020404030301010803" pitchFamily="18" charset="0"/>
                <a:ea typeface="Verdana" panose="020B0604030504040204" pitchFamily="34" charset="0"/>
                <a:cs typeface="Verdana" panose="020B0604030504040204" pitchFamily="34" charset="0"/>
              </a:rPr>
              <a:t>Numerous clients M.I.T)</a:t>
            </a:r>
            <a:endParaRPr lang="en-US" sz="2400" b="1" dirty="0">
              <a:solidFill>
                <a:schemeClr val="bg2"/>
              </a:solidFill>
              <a:latin typeface="Garamond" panose="02020404030301010803"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20531360"/>
      </p:ext>
    </p:extLst>
  </p:cSld>
  <p:clrMapOvr>
    <a:masterClrMapping/>
  </p:clrMapOvr>
  <mc:AlternateContent xmlns:mc="http://schemas.openxmlformats.org/markup-compatibility/2006" xmlns:p14="http://schemas.microsoft.com/office/powerpoint/2010/main">
    <mc:Choice Requires="p14">
      <p:transition spd="slow" p14:dur="2000" advTm="9600"/>
    </mc:Choice>
    <mc:Fallback xmlns="">
      <p:transition spd="slow" advTm="96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13BA-1754-42A4-87D3-904AAB9289B7}"/>
              </a:ext>
            </a:extLst>
          </p:cNvPr>
          <p:cNvSpPr>
            <a:spLocks noGrp="1"/>
          </p:cNvSpPr>
          <p:nvPr>
            <p:ph type="title"/>
          </p:nvPr>
        </p:nvSpPr>
        <p:spPr/>
        <p:txBody>
          <a:bodyPr/>
          <a:lstStyle/>
          <a:p>
            <a:r>
              <a:rPr lang="en-US" u="sng" dirty="0"/>
              <a:t>Introduction-</a:t>
            </a:r>
            <a:r>
              <a:rPr lang="en-US" u="sng" dirty="0">
                <a:solidFill>
                  <a:srgbClr val="FF0000"/>
                </a:solidFill>
              </a:rPr>
              <a:t>Towards developing treatments</a:t>
            </a:r>
          </a:p>
        </p:txBody>
      </p:sp>
      <p:sp>
        <p:nvSpPr>
          <p:cNvPr id="3" name="Content Placeholder 2">
            <a:extLst>
              <a:ext uri="{FF2B5EF4-FFF2-40B4-BE49-F238E27FC236}">
                <a16:creationId xmlns:a16="http://schemas.microsoft.com/office/drawing/2014/main" id="{C569CD02-2C21-4738-A70D-74B7E86161D8}"/>
              </a:ext>
            </a:extLst>
          </p:cNvPr>
          <p:cNvSpPr>
            <a:spLocks noGrp="1"/>
          </p:cNvSpPr>
          <p:nvPr>
            <p:ph idx="1"/>
          </p:nvPr>
        </p:nvSpPr>
        <p:spPr>
          <a:xfrm>
            <a:off x="913794" y="1732449"/>
            <a:ext cx="10662509" cy="4348311"/>
          </a:xfrm>
        </p:spPr>
        <p:txBody>
          <a:bodyPr>
            <a:normAutofit/>
          </a:bodyPr>
          <a:lstStyle/>
          <a:p>
            <a:pPr marL="36900" indent="0">
              <a:buNone/>
            </a:pPr>
            <a:r>
              <a:rPr lang="en-US" sz="1600" dirty="0">
                <a:effectLst/>
              </a:rPr>
              <a:t>Much is now understood about the molecular underpinnings of the condition and how cellular processes can be affected. These developments allow potential new therapies to be developed and tested, including medications that decrease the propagation of tau and amyloid proteins in the brain, cardiovascular system therapies, glucose metabolism, and inflammation, and lifestyle measures such as exercise or diet, and behavioral approaches such as socialization that may promote brain health. Although intense research is underway, the studied interventions have so far not been successful at preventing the dementia stage. This </a:t>
            </a:r>
            <a:r>
              <a:rPr lang="en-US" sz="1600" dirty="0">
                <a:solidFill>
                  <a:srgbClr val="FF0000"/>
                </a:solidFill>
                <a:effectLst/>
              </a:rPr>
              <a:t>lack of success could potentially be caused by heterogeneity, i.e., variability in disease pathogenesis.</a:t>
            </a:r>
            <a:r>
              <a:rPr lang="en-US" sz="1600" dirty="0">
                <a:effectLst/>
              </a:rPr>
              <a:t> </a:t>
            </a:r>
            <a:r>
              <a:rPr lang="en-US" sz="1600" b="1" u="sng" dirty="0">
                <a:solidFill>
                  <a:srgbClr val="FF0000"/>
                </a:solidFill>
                <a:effectLst/>
              </a:rPr>
              <a:t>Heterogeneity could be caused by sex differences(different courses of disease between men and women), which is the subject of this study</a:t>
            </a:r>
            <a:r>
              <a:rPr lang="en-US" sz="1600" b="1" dirty="0">
                <a:effectLst/>
              </a:rPr>
              <a:t>. </a:t>
            </a:r>
            <a:r>
              <a:rPr lang="en-US" sz="1600" dirty="0">
                <a:effectLst/>
              </a:rPr>
              <a:t>Industries in the last two decades have been investing heavily in many clinical trials for different types of interventions. In several studies done in the last two decades, it has been found that A.D. begins 10-20 years before any noticeable symptoms are detected[13]. </a:t>
            </a:r>
            <a:r>
              <a:rPr lang="en-US" sz="1600" dirty="0">
                <a:solidFill>
                  <a:srgbClr val="FF0000"/>
                </a:solidFill>
                <a:effectLst/>
              </a:rPr>
              <a:t>Hence, new trials aim to track the initial stages of the disease.</a:t>
            </a:r>
            <a:r>
              <a:rPr lang="en-US" sz="1600" dirty="0">
                <a:effectLst/>
              </a:rPr>
              <a:t> </a:t>
            </a:r>
            <a:r>
              <a:rPr lang="en-US" sz="1600" dirty="0">
                <a:solidFill>
                  <a:srgbClr val="FF0000"/>
                </a:solidFill>
                <a:effectLst/>
              </a:rPr>
              <a:t>Current medications (cholinesterase inhibitors and memantine) are applied only in the later stages</a:t>
            </a:r>
            <a:r>
              <a:rPr lang="en-US" sz="1600" dirty="0">
                <a:effectLst/>
              </a:rPr>
              <a:t>. However, recently, research has been focusing on pre-dementia stages of the disease, even cognitively normal individuals, such as the ones included in one of the datasets studied. Exploring individual differences, including those related to differences between males and females, can promote the development of new treatment strategies that can be more personalized (better suited for a specific group of individuals) and thus potentially more effective.</a:t>
            </a:r>
          </a:p>
        </p:txBody>
      </p:sp>
    </p:spTree>
    <p:extLst>
      <p:ext uri="{BB962C8B-B14F-4D97-AF65-F5344CB8AC3E}">
        <p14:creationId xmlns:p14="http://schemas.microsoft.com/office/powerpoint/2010/main" val="66557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1B10-25F4-4719-9824-68FE4759B1B1}"/>
              </a:ext>
            </a:extLst>
          </p:cNvPr>
          <p:cNvSpPr>
            <a:spLocks noGrp="1"/>
          </p:cNvSpPr>
          <p:nvPr>
            <p:ph type="title"/>
          </p:nvPr>
        </p:nvSpPr>
        <p:spPr/>
        <p:txBody>
          <a:bodyPr/>
          <a:lstStyle/>
          <a:p>
            <a:r>
              <a:rPr lang="en-US" dirty="0"/>
              <a:t>Introduction: </a:t>
            </a:r>
            <a:r>
              <a:rPr lang="en-US" dirty="0">
                <a:solidFill>
                  <a:srgbClr val="FF0000"/>
                </a:solidFill>
              </a:rPr>
              <a:t>Why study progression of AD?</a:t>
            </a:r>
          </a:p>
        </p:txBody>
      </p:sp>
      <p:sp>
        <p:nvSpPr>
          <p:cNvPr id="3" name="Content Placeholder 2">
            <a:extLst>
              <a:ext uri="{FF2B5EF4-FFF2-40B4-BE49-F238E27FC236}">
                <a16:creationId xmlns:a16="http://schemas.microsoft.com/office/drawing/2014/main" id="{28016618-243F-4DB0-AFDE-5ACA709B6B01}"/>
              </a:ext>
            </a:extLst>
          </p:cNvPr>
          <p:cNvSpPr>
            <a:spLocks noGrp="1"/>
          </p:cNvSpPr>
          <p:nvPr>
            <p:ph idx="1"/>
          </p:nvPr>
        </p:nvSpPr>
        <p:spPr>
          <a:xfrm>
            <a:off x="913795" y="1732449"/>
            <a:ext cx="10353762" cy="4823799"/>
          </a:xfrm>
        </p:spPr>
        <p:txBody>
          <a:bodyPr/>
          <a:lstStyle/>
          <a:p>
            <a:r>
              <a:rPr lang="en-US" dirty="0"/>
              <a:t>AD over time leads to dementia, which is a stage where the patient loses the ability to carry out their everyday tasks and becomes dependent on outside help. Alzheimer’s pathology is not the only cause of dementia. However, it remains the most frequent, with 60-80% of dementia cases reported to be Alzheimer's cases. It is worth noting that AD is not an unavoidable part of aging; many people never develop the disease. Scientists believe that earlier intervention can help slow dementia's progress. The earlier you intervene in the progression of the disease, the better the outcome for patients. There are several assumptions as to why the clinical trials haven't yet been successful[15]. One of the reasons could be that it's heterogeneous, which means that there are many different variations of the disease appearing as one and that men and women have slightly different variations of the disease. </a:t>
            </a:r>
          </a:p>
        </p:txBody>
      </p:sp>
    </p:spTree>
    <p:extLst>
      <p:ext uri="{BB962C8B-B14F-4D97-AF65-F5344CB8AC3E}">
        <p14:creationId xmlns:p14="http://schemas.microsoft.com/office/powerpoint/2010/main" val="337790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300E-0919-4B37-8974-E3E9D0FF8F10}"/>
              </a:ext>
            </a:extLst>
          </p:cNvPr>
          <p:cNvSpPr>
            <a:spLocks noGrp="1"/>
          </p:cNvSpPr>
          <p:nvPr>
            <p:ph type="title"/>
          </p:nvPr>
        </p:nvSpPr>
        <p:spPr/>
        <p:txBody>
          <a:bodyPr/>
          <a:lstStyle/>
          <a:p>
            <a:r>
              <a:rPr lang="en-US" dirty="0"/>
              <a:t>Aims and Objectives</a:t>
            </a:r>
          </a:p>
        </p:txBody>
      </p:sp>
      <p:sp>
        <p:nvSpPr>
          <p:cNvPr id="4" name="Text Placeholder 3">
            <a:extLst>
              <a:ext uri="{FF2B5EF4-FFF2-40B4-BE49-F238E27FC236}">
                <a16:creationId xmlns:a16="http://schemas.microsoft.com/office/drawing/2014/main" id="{4F0B44DA-A929-4206-ABB7-25C30339A8B3}"/>
              </a:ext>
            </a:extLst>
          </p:cNvPr>
          <p:cNvSpPr>
            <a:spLocks noGrp="1"/>
          </p:cNvSpPr>
          <p:nvPr>
            <p:ph type="body" idx="1"/>
          </p:nvPr>
        </p:nvSpPr>
        <p:spPr/>
        <p:txBody>
          <a:bodyPr/>
          <a:lstStyle/>
          <a:p>
            <a:r>
              <a:rPr lang="en-US" dirty="0">
                <a:solidFill>
                  <a:srgbClr val="FF0000"/>
                </a:solidFill>
              </a:rPr>
              <a:t>AIM 1 </a:t>
            </a:r>
          </a:p>
        </p:txBody>
      </p:sp>
      <p:sp>
        <p:nvSpPr>
          <p:cNvPr id="5" name="Content Placeholder 4">
            <a:extLst>
              <a:ext uri="{FF2B5EF4-FFF2-40B4-BE49-F238E27FC236}">
                <a16:creationId xmlns:a16="http://schemas.microsoft.com/office/drawing/2014/main" id="{7521E447-0E27-4C66-80AD-F743DB65F3C4}"/>
              </a:ext>
            </a:extLst>
          </p:cNvPr>
          <p:cNvSpPr>
            <a:spLocks noGrp="1"/>
          </p:cNvSpPr>
          <p:nvPr>
            <p:ph sz="half" idx="2"/>
          </p:nvPr>
        </p:nvSpPr>
        <p:spPr/>
        <p:txBody>
          <a:bodyPr/>
          <a:lstStyle/>
          <a:p>
            <a:r>
              <a:rPr lang="en-US" dirty="0"/>
              <a:t>Using appropriate models to analyze the effect of the response variables sex, age, hypertension (in ASPSF only), and brain morphometry measurements as independent variables (model 1). Also investigating the inverse models (with brain morphometry as response variables, model 2). </a:t>
            </a:r>
          </a:p>
          <a:p>
            <a:r>
              <a:rPr lang="en-US" dirty="0">
                <a:solidFill>
                  <a:srgbClr val="FF0000"/>
                </a:solidFill>
              </a:rPr>
              <a:t>Objective </a:t>
            </a:r>
            <a:r>
              <a:rPr lang="en-US" dirty="0"/>
              <a:t>: Expose patterns in the results of Aim 1 and discuss strength and potential explanatory hypothesis.</a:t>
            </a:r>
          </a:p>
        </p:txBody>
      </p:sp>
      <p:sp>
        <p:nvSpPr>
          <p:cNvPr id="6" name="Text Placeholder 5">
            <a:extLst>
              <a:ext uri="{FF2B5EF4-FFF2-40B4-BE49-F238E27FC236}">
                <a16:creationId xmlns:a16="http://schemas.microsoft.com/office/drawing/2014/main" id="{9B2E3CEE-CFEA-4394-88FD-47D0558AE103}"/>
              </a:ext>
            </a:extLst>
          </p:cNvPr>
          <p:cNvSpPr>
            <a:spLocks noGrp="1"/>
          </p:cNvSpPr>
          <p:nvPr>
            <p:ph type="body" sz="quarter" idx="3"/>
          </p:nvPr>
        </p:nvSpPr>
        <p:spPr/>
        <p:txBody>
          <a:bodyPr/>
          <a:lstStyle/>
          <a:p>
            <a:r>
              <a:rPr lang="en-US" dirty="0">
                <a:solidFill>
                  <a:srgbClr val="FF0000"/>
                </a:solidFill>
              </a:rPr>
              <a:t>AIM 2 </a:t>
            </a:r>
          </a:p>
        </p:txBody>
      </p:sp>
      <p:sp>
        <p:nvSpPr>
          <p:cNvPr id="7" name="Content Placeholder 6">
            <a:extLst>
              <a:ext uri="{FF2B5EF4-FFF2-40B4-BE49-F238E27FC236}">
                <a16:creationId xmlns:a16="http://schemas.microsoft.com/office/drawing/2014/main" id="{ABDEBE48-DA7D-488B-87CB-2D78F4222E50}"/>
              </a:ext>
            </a:extLst>
          </p:cNvPr>
          <p:cNvSpPr>
            <a:spLocks noGrp="1"/>
          </p:cNvSpPr>
          <p:nvPr>
            <p:ph sz="quarter" idx="4"/>
          </p:nvPr>
        </p:nvSpPr>
        <p:spPr/>
        <p:txBody>
          <a:bodyPr/>
          <a:lstStyle/>
          <a:p>
            <a:r>
              <a:rPr lang="en-US" dirty="0"/>
              <a:t>Using appropriate methods, cross-sectionally model the effect of age, education, sex, and brain morphometry measurements on a cognitive measure, and then disaggregating by sex to see if the results differed between men and women.</a:t>
            </a:r>
          </a:p>
          <a:p>
            <a:r>
              <a:rPr lang="en-US" dirty="0">
                <a:solidFill>
                  <a:srgbClr val="FF0000"/>
                </a:solidFill>
              </a:rPr>
              <a:t> Objective </a:t>
            </a:r>
            <a:r>
              <a:rPr lang="en-US" dirty="0"/>
              <a:t>: Expose patterns in the results of Aim 2 and discuss strength and potential explanatory hypothesis.</a:t>
            </a:r>
          </a:p>
        </p:txBody>
      </p:sp>
    </p:spTree>
    <p:extLst>
      <p:ext uri="{BB962C8B-B14F-4D97-AF65-F5344CB8AC3E}">
        <p14:creationId xmlns:p14="http://schemas.microsoft.com/office/powerpoint/2010/main" val="249027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C617-3002-401B-B7B6-48C49544D6DC}"/>
              </a:ext>
            </a:extLst>
          </p:cNvPr>
          <p:cNvSpPr>
            <a:spLocks noGrp="1"/>
          </p:cNvSpPr>
          <p:nvPr>
            <p:ph type="title"/>
          </p:nvPr>
        </p:nvSpPr>
        <p:spPr/>
        <p:txBody>
          <a:bodyPr/>
          <a:lstStyle/>
          <a:p>
            <a:r>
              <a:rPr lang="en-US" u="sng" dirty="0"/>
              <a:t>DATASET</a:t>
            </a:r>
          </a:p>
        </p:txBody>
      </p:sp>
      <p:sp>
        <p:nvSpPr>
          <p:cNvPr id="3" name="Content Placeholder 2">
            <a:extLst>
              <a:ext uri="{FF2B5EF4-FFF2-40B4-BE49-F238E27FC236}">
                <a16:creationId xmlns:a16="http://schemas.microsoft.com/office/drawing/2014/main" id="{5F18AA64-7AF8-48EE-B368-1B802ED74983}"/>
              </a:ext>
            </a:extLst>
          </p:cNvPr>
          <p:cNvSpPr>
            <a:spLocks noGrp="1"/>
          </p:cNvSpPr>
          <p:nvPr>
            <p:ph idx="1"/>
          </p:nvPr>
        </p:nvSpPr>
        <p:spPr>
          <a:xfrm>
            <a:off x="913795" y="1732449"/>
            <a:ext cx="10353762" cy="4384887"/>
          </a:xfrm>
        </p:spPr>
        <p:txBody>
          <a:bodyPr>
            <a:normAutofit fontScale="85000" lnSpcReduction="10000"/>
          </a:bodyPr>
          <a:lstStyle/>
          <a:p>
            <a:r>
              <a:rPr lang="en-US" dirty="0"/>
              <a:t>The datasets have been provided by the </a:t>
            </a:r>
            <a:r>
              <a:rPr lang="en-US" dirty="0">
                <a:solidFill>
                  <a:srgbClr val="FF0000"/>
                </a:solidFill>
              </a:rPr>
              <a:t>University of Graz. </a:t>
            </a:r>
            <a:r>
              <a:rPr lang="en-US" dirty="0"/>
              <a:t>After signing appropriate Non-Disclosure as well as Data-Sharing agreements with the project partners (from the </a:t>
            </a:r>
            <a:r>
              <a:rPr lang="en-US" dirty="0">
                <a:solidFill>
                  <a:srgbClr val="FF0000"/>
                </a:solidFill>
              </a:rPr>
              <a:t>University of Graz and Women's Brain Project</a:t>
            </a:r>
            <a:r>
              <a:rPr lang="en-US" dirty="0"/>
              <a:t>), subsets of the Datasets became available for initial exploration and wider subsets of the totality gradually became available too. </a:t>
            </a:r>
            <a:r>
              <a:rPr lang="en-US" b="1" dirty="0"/>
              <a:t>The rows in these datasets are the patients </a:t>
            </a:r>
            <a:r>
              <a:rPr lang="en-US" dirty="0"/>
              <a:t>whose data was recorded. The count of the rows need not necessarily show the exact count of patients because some patients have been given the tests over multiple consultations (visits). This was done to track the progression of the patient.</a:t>
            </a:r>
          </a:p>
          <a:p>
            <a:r>
              <a:rPr lang="en-US" dirty="0"/>
              <a:t>The datasets used for this study, are divided into two cohorts: </a:t>
            </a:r>
            <a:r>
              <a:rPr lang="en-US" dirty="0">
                <a:solidFill>
                  <a:srgbClr val="FF0000"/>
                </a:solidFill>
              </a:rPr>
              <a:t>First, the ASPSF cohort </a:t>
            </a:r>
            <a:r>
              <a:rPr lang="en-US" dirty="0"/>
              <a:t>consisted of healthy (cognitively unimpaired) subjects, followed both cross-sectionally (379 subjects) and longitudinally (119 subjects). Among the 114 subjects selected after applying inclusion and exclusion criteria, there were </a:t>
            </a:r>
            <a:r>
              <a:rPr lang="en-US" b="1" dirty="0">
                <a:solidFill>
                  <a:srgbClr val="FF0000"/>
                </a:solidFill>
              </a:rPr>
              <a:t>55 males and 59 females with two data points</a:t>
            </a:r>
            <a:r>
              <a:rPr lang="en-US" dirty="0"/>
              <a:t>. The dataset included brain volumetric measures, cognitive tests, as well data on comorbidities (e.g., cardiovascular risk factors). </a:t>
            </a:r>
            <a:r>
              <a:rPr lang="en-US" dirty="0">
                <a:solidFill>
                  <a:srgbClr val="FF0000"/>
                </a:solidFill>
              </a:rPr>
              <a:t>The second cohort, PRODEM</a:t>
            </a:r>
            <a:r>
              <a:rPr lang="en-US" dirty="0"/>
              <a:t>, comprised patients with dementia. After applying pre-specified inclusion and exclusion criteria on the PRODEM dataset, the dataset included a total of 48 longitudinally followed patients, of which </a:t>
            </a:r>
            <a:r>
              <a:rPr lang="en-US" b="1" dirty="0">
                <a:solidFill>
                  <a:srgbClr val="FF0000"/>
                </a:solidFill>
              </a:rPr>
              <a:t>27 were males, and 21 were females</a:t>
            </a:r>
            <a:r>
              <a:rPr lang="en-US" dirty="0"/>
              <a:t>. For both datasets, we only selected non-depressed patients (Geriatric Depression Scale &lt; 5). For ASPSF, we excluded patients with Mini Mental Status Exam (MMSE) &lt;= 24, while for PRODEM, we only included those with “probable Alzheimer’s disease”.</a:t>
            </a:r>
          </a:p>
        </p:txBody>
      </p:sp>
    </p:spTree>
    <p:extLst>
      <p:ext uri="{BB962C8B-B14F-4D97-AF65-F5344CB8AC3E}">
        <p14:creationId xmlns:p14="http://schemas.microsoft.com/office/powerpoint/2010/main" val="1550123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38D7-3EFB-4592-ABAC-5E0C4EF4B481}"/>
              </a:ext>
            </a:extLst>
          </p:cNvPr>
          <p:cNvSpPr>
            <a:spLocks noGrp="1"/>
          </p:cNvSpPr>
          <p:nvPr>
            <p:ph type="title"/>
          </p:nvPr>
        </p:nvSpPr>
        <p:spPr>
          <a:xfrm>
            <a:off x="295275" y="514899"/>
            <a:ext cx="2981325" cy="970450"/>
          </a:xfrm>
        </p:spPr>
        <p:txBody>
          <a:bodyPr>
            <a:normAutofit fontScale="90000"/>
          </a:bodyPr>
          <a:lstStyle/>
          <a:p>
            <a:r>
              <a:rPr lang="en-US" b="1" dirty="0"/>
              <a:t>DATASET- </a:t>
            </a:r>
            <a:r>
              <a:rPr lang="en-US" b="1" dirty="0">
                <a:solidFill>
                  <a:srgbClr val="FF0000"/>
                </a:solidFill>
              </a:rPr>
              <a:t>About data</a:t>
            </a:r>
          </a:p>
        </p:txBody>
      </p:sp>
      <p:sp>
        <p:nvSpPr>
          <p:cNvPr id="3" name="Content Placeholder 2">
            <a:extLst>
              <a:ext uri="{FF2B5EF4-FFF2-40B4-BE49-F238E27FC236}">
                <a16:creationId xmlns:a16="http://schemas.microsoft.com/office/drawing/2014/main" id="{BFC1430D-742F-4F4E-BDBF-043170DDDD89}"/>
              </a:ext>
            </a:extLst>
          </p:cNvPr>
          <p:cNvSpPr>
            <a:spLocks noGrp="1"/>
          </p:cNvSpPr>
          <p:nvPr>
            <p:ph idx="1"/>
          </p:nvPr>
        </p:nvSpPr>
        <p:spPr>
          <a:xfrm>
            <a:off x="504522" y="2039112"/>
            <a:ext cx="2562830" cy="3776472"/>
          </a:xfrm>
        </p:spPr>
        <p:txBody>
          <a:bodyPr>
            <a:normAutofit fontScale="92500" lnSpcReduction="10000"/>
          </a:bodyPr>
          <a:lstStyle/>
          <a:p>
            <a:pPr marL="36900" indent="0">
              <a:buNone/>
            </a:pPr>
            <a:r>
              <a:rPr lang="en-US" sz="1600" dirty="0"/>
              <a:t>The datasets given are of </a:t>
            </a:r>
            <a:r>
              <a:rPr lang="en-US" sz="1600" dirty="0">
                <a:solidFill>
                  <a:srgbClr val="FF0000"/>
                </a:solidFill>
              </a:rPr>
              <a:t>cross-sectional and longitudinal types</a:t>
            </a:r>
            <a:r>
              <a:rPr lang="en-US" sz="1600" dirty="0"/>
              <a:t>.</a:t>
            </a:r>
            <a:r>
              <a:rPr lang="en-US" sz="1400" dirty="0"/>
              <a:t> In the ASPSF_B dataset, which consists of longitudinal data, each patient in this </a:t>
            </a:r>
            <a:r>
              <a:rPr lang="en-US" sz="1400" dirty="0">
                <a:solidFill>
                  <a:srgbClr val="FF0000"/>
                </a:solidFill>
              </a:rPr>
              <a:t>dataset has a baseline and a follow-up record, i.e., two-time points record</a:t>
            </a:r>
            <a:r>
              <a:rPr lang="en-US" sz="1400" dirty="0"/>
              <a:t>. This dataset was reshaped according to the instructions and was stored as 'ANNUALIZED_B.xlsx'. Similarly, ‘PRODEM_A.xlsx ‘is reshaped and stored as ‘ProdemIDSexEduAgeatblfAgeatfuGrazASEG.xlsx’( both consist of patient data recorded at multiple time points - Longitudinal data)</a:t>
            </a:r>
            <a:endParaRPr lang="en-US" sz="1600" dirty="0"/>
          </a:p>
          <a:p>
            <a:endParaRPr lang="en-US" dirty="0"/>
          </a:p>
        </p:txBody>
      </p:sp>
      <p:pic>
        <p:nvPicPr>
          <p:cNvPr id="5" name="Picture 4">
            <a:extLst>
              <a:ext uri="{FF2B5EF4-FFF2-40B4-BE49-F238E27FC236}">
                <a16:creationId xmlns:a16="http://schemas.microsoft.com/office/drawing/2014/main" id="{F0197F97-A850-45BE-ABD2-875C2838521F}"/>
              </a:ext>
            </a:extLst>
          </p:cNvPr>
          <p:cNvPicPr>
            <a:picLocks noChangeAspect="1"/>
          </p:cNvPicPr>
          <p:nvPr/>
        </p:nvPicPr>
        <p:blipFill>
          <a:blip r:embed="rId2"/>
          <a:stretch>
            <a:fillRect/>
          </a:stretch>
        </p:blipFill>
        <p:spPr>
          <a:xfrm>
            <a:off x="3776019" y="219075"/>
            <a:ext cx="8230053" cy="6419849"/>
          </a:xfrm>
          <a:prstGeom prst="rect">
            <a:avLst/>
          </a:prstGeom>
        </p:spPr>
      </p:pic>
    </p:spTree>
    <p:extLst>
      <p:ext uri="{BB962C8B-B14F-4D97-AF65-F5344CB8AC3E}">
        <p14:creationId xmlns:p14="http://schemas.microsoft.com/office/powerpoint/2010/main" val="350928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46BC-2540-48C3-B470-78CD67795E60}"/>
              </a:ext>
            </a:extLst>
          </p:cNvPr>
          <p:cNvSpPr>
            <a:spLocks noGrp="1"/>
          </p:cNvSpPr>
          <p:nvPr>
            <p:ph type="title"/>
          </p:nvPr>
        </p:nvSpPr>
        <p:spPr/>
        <p:txBody>
          <a:bodyPr/>
          <a:lstStyle/>
          <a:p>
            <a:r>
              <a:rPr lang="en-US" dirty="0"/>
              <a:t>Research Methodology</a:t>
            </a:r>
          </a:p>
        </p:txBody>
      </p:sp>
      <p:sp>
        <p:nvSpPr>
          <p:cNvPr id="3" name="Content Placeholder 2">
            <a:extLst>
              <a:ext uri="{FF2B5EF4-FFF2-40B4-BE49-F238E27FC236}">
                <a16:creationId xmlns:a16="http://schemas.microsoft.com/office/drawing/2014/main" id="{B6B86F09-17C8-457D-9B67-F29FA7A7F888}"/>
              </a:ext>
            </a:extLst>
          </p:cNvPr>
          <p:cNvSpPr>
            <a:spLocks noGrp="1"/>
          </p:cNvSpPr>
          <p:nvPr>
            <p:ph idx="1"/>
          </p:nvPr>
        </p:nvSpPr>
        <p:spPr>
          <a:xfrm>
            <a:off x="3757006" y="1887781"/>
            <a:ext cx="4538966" cy="638176"/>
          </a:xfrm>
        </p:spPr>
        <p:txBody>
          <a:bodyPr>
            <a:noAutofit/>
          </a:bodyPr>
          <a:lstStyle/>
          <a:p>
            <a:r>
              <a:rPr lang="en-US" sz="2400" dirty="0">
                <a:solidFill>
                  <a:srgbClr val="FF0000"/>
                </a:solidFill>
              </a:rPr>
              <a:t>Data Lifecycle Implemented</a:t>
            </a:r>
          </a:p>
        </p:txBody>
      </p:sp>
      <p:pic>
        <p:nvPicPr>
          <p:cNvPr id="5" name="Picture 4">
            <a:extLst>
              <a:ext uri="{FF2B5EF4-FFF2-40B4-BE49-F238E27FC236}">
                <a16:creationId xmlns:a16="http://schemas.microsoft.com/office/drawing/2014/main" id="{A1EE8633-5166-4672-951A-1D48ACCF1847}"/>
              </a:ext>
            </a:extLst>
          </p:cNvPr>
          <p:cNvPicPr>
            <a:picLocks noChangeAspect="1"/>
          </p:cNvPicPr>
          <p:nvPr/>
        </p:nvPicPr>
        <p:blipFill>
          <a:blip r:embed="rId2"/>
          <a:stretch>
            <a:fillRect/>
          </a:stretch>
        </p:blipFill>
        <p:spPr>
          <a:xfrm>
            <a:off x="3636723" y="2696528"/>
            <a:ext cx="5153025" cy="3076575"/>
          </a:xfrm>
          <a:prstGeom prst="rect">
            <a:avLst/>
          </a:prstGeom>
        </p:spPr>
      </p:pic>
    </p:spTree>
    <p:extLst>
      <p:ext uri="{BB962C8B-B14F-4D97-AF65-F5344CB8AC3E}">
        <p14:creationId xmlns:p14="http://schemas.microsoft.com/office/powerpoint/2010/main" val="310968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5DC0-12AB-460A-BA79-E0C0B6E84A2F}"/>
              </a:ext>
            </a:extLst>
          </p:cNvPr>
          <p:cNvSpPr>
            <a:spLocks noGrp="1"/>
          </p:cNvSpPr>
          <p:nvPr>
            <p:ph type="title"/>
          </p:nvPr>
        </p:nvSpPr>
        <p:spPr/>
        <p:txBody>
          <a:bodyPr/>
          <a:lstStyle/>
          <a:p>
            <a:r>
              <a:rPr lang="en-US" dirty="0"/>
              <a:t>Research Methodology: </a:t>
            </a:r>
            <a:r>
              <a:rPr lang="en-US" dirty="0">
                <a:solidFill>
                  <a:srgbClr val="FF0000"/>
                </a:solidFill>
              </a:rPr>
              <a:t>Data Preprocessing</a:t>
            </a:r>
          </a:p>
        </p:txBody>
      </p:sp>
      <p:sp>
        <p:nvSpPr>
          <p:cNvPr id="3" name="Content Placeholder 2">
            <a:extLst>
              <a:ext uri="{FF2B5EF4-FFF2-40B4-BE49-F238E27FC236}">
                <a16:creationId xmlns:a16="http://schemas.microsoft.com/office/drawing/2014/main" id="{8E0A4C45-960F-4EAF-97CA-40981AD55540}"/>
              </a:ext>
            </a:extLst>
          </p:cNvPr>
          <p:cNvSpPr>
            <a:spLocks noGrp="1"/>
          </p:cNvSpPr>
          <p:nvPr>
            <p:ph idx="1"/>
          </p:nvPr>
        </p:nvSpPr>
        <p:spPr/>
        <p:txBody>
          <a:bodyPr>
            <a:normAutofit lnSpcReduction="10000"/>
          </a:bodyPr>
          <a:lstStyle/>
          <a:p>
            <a:pPr marL="36900" indent="0">
              <a:buNone/>
            </a:pPr>
            <a:r>
              <a:rPr lang="en-US" dirty="0"/>
              <a:t>For the pre-processing cleansing steps in the PRODEM dataset, it was recommended by doctor </a:t>
            </a:r>
            <a:r>
              <a:rPr lang="en-US" dirty="0" err="1"/>
              <a:t>Martinkova</a:t>
            </a:r>
            <a:r>
              <a:rPr lang="en-US" dirty="0"/>
              <a:t> to exclude those that have: </a:t>
            </a:r>
          </a:p>
          <a:p>
            <a:pPr marL="36900" indent="0">
              <a:buNone/>
            </a:pPr>
            <a:r>
              <a:rPr lang="en-US" dirty="0"/>
              <a:t>a) missing values (N.A.s) in the CERAD battery, as those are not from Graz</a:t>
            </a:r>
          </a:p>
          <a:p>
            <a:pPr marL="36900" indent="0">
              <a:buNone/>
            </a:pPr>
            <a:r>
              <a:rPr lang="en-US" dirty="0"/>
              <a:t>b) include only those that have the "</a:t>
            </a:r>
            <a:r>
              <a:rPr lang="en-US" dirty="0" err="1"/>
              <a:t>demenzart</a:t>
            </a:r>
            <a:r>
              <a:rPr lang="en-US" dirty="0"/>
              <a:t>" column = 1 (those have probable A.D by the clinical criteria) c) exclude those that have "</a:t>
            </a:r>
            <a:r>
              <a:rPr lang="en-US" dirty="0" err="1"/>
              <a:t>gdssum</a:t>
            </a:r>
            <a:r>
              <a:rPr lang="en-US" dirty="0"/>
              <a:t>" 5 or higher (this means they are depressed, which affects cognitive function) [30] </a:t>
            </a:r>
          </a:p>
          <a:p>
            <a:pPr marL="36900" indent="0">
              <a:buNone/>
            </a:pPr>
            <a:r>
              <a:rPr lang="en-US" dirty="0"/>
              <a:t>For the clean-up in the ASPSF dataset, it was instructed to: </a:t>
            </a:r>
          </a:p>
          <a:p>
            <a:pPr marL="36900" indent="0">
              <a:buNone/>
            </a:pPr>
            <a:r>
              <a:rPr lang="en-US" dirty="0"/>
              <a:t>a) to change the brain structures measurement values to annualized values. </a:t>
            </a:r>
          </a:p>
          <a:p>
            <a:pPr marL="36900" indent="0">
              <a:buNone/>
            </a:pPr>
            <a:r>
              <a:rPr lang="en-US" dirty="0"/>
              <a:t>b) Exclude. MMSE (&lt;=24)- Indicates possible dementia[31] </a:t>
            </a:r>
          </a:p>
          <a:p>
            <a:pPr marL="36900" indent="0">
              <a:buNone/>
            </a:pPr>
            <a:r>
              <a:rPr lang="en-US" dirty="0"/>
              <a:t>c) exclude those that have "</a:t>
            </a:r>
            <a:r>
              <a:rPr lang="en-US" dirty="0" err="1"/>
              <a:t>gdssum</a:t>
            </a:r>
            <a:r>
              <a:rPr lang="en-US" dirty="0"/>
              <a:t>" 5 or higher (this means they are depressed, which affects cognitive function)</a:t>
            </a:r>
          </a:p>
        </p:txBody>
      </p:sp>
    </p:spTree>
    <p:extLst>
      <p:ext uri="{BB962C8B-B14F-4D97-AF65-F5344CB8AC3E}">
        <p14:creationId xmlns:p14="http://schemas.microsoft.com/office/powerpoint/2010/main" val="1920269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B20D-0E4A-4123-8C04-977E5387DBAC}"/>
              </a:ext>
            </a:extLst>
          </p:cNvPr>
          <p:cNvSpPr>
            <a:spLocks noGrp="1"/>
          </p:cNvSpPr>
          <p:nvPr>
            <p:ph type="title"/>
          </p:nvPr>
        </p:nvSpPr>
        <p:spPr/>
        <p:txBody>
          <a:bodyPr/>
          <a:lstStyle/>
          <a:p>
            <a:r>
              <a:rPr lang="en-US" dirty="0"/>
              <a:t>Research Methodology: </a:t>
            </a:r>
            <a:r>
              <a:rPr lang="en-US" dirty="0">
                <a:solidFill>
                  <a:srgbClr val="FF0000"/>
                </a:solidFill>
              </a:rPr>
              <a:t>Data Preprocessing</a:t>
            </a:r>
            <a:endParaRPr lang="en-US" dirty="0"/>
          </a:p>
        </p:txBody>
      </p:sp>
      <p:sp>
        <p:nvSpPr>
          <p:cNvPr id="3" name="Content Placeholder 2">
            <a:extLst>
              <a:ext uri="{FF2B5EF4-FFF2-40B4-BE49-F238E27FC236}">
                <a16:creationId xmlns:a16="http://schemas.microsoft.com/office/drawing/2014/main" id="{4B1CF21B-B716-40DB-90E1-3F5802EE40C4}"/>
              </a:ext>
            </a:extLst>
          </p:cNvPr>
          <p:cNvSpPr>
            <a:spLocks noGrp="1"/>
          </p:cNvSpPr>
          <p:nvPr>
            <p:ph idx="1"/>
          </p:nvPr>
        </p:nvSpPr>
        <p:spPr>
          <a:xfrm>
            <a:off x="913794" y="1732451"/>
            <a:ext cx="9106505" cy="480397"/>
          </a:xfrm>
        </p:spPr>
        <p:txBody>
          <a:bodyPr/>
          <a:lstStyle/>
          <a:p>
            <a:pPr marL="36900" indent="0" algn="ctr">
              <a:buNone/>
            </a:pPr>
            <a:r>
              <a:rPr lang="en-US" dirty="0">
                <a:solidFill>
                  <a:srgbClr val="FF0000"/>
                </a:solidFill>
              </a:rPr>
              <a:t>FORMULAS USED FOR PRE-PROCESSING:</a:t>
            </a:r>
          </a:p>
          <a:p>
            <a:pPr marL="36900" indent="0">
              <a:buNone/>
            </a:pPr>
            <a:endParaRPr lang="en-US" dirty="0"/>
          </a:p>
        </p:txBody>
      </p:sp>
      <p:pic>
        <p:nvPicPr>
          <p:cNvPr id="8" name="Picture 7">
            <a:extLst>
              <a:ext uri="{FF2B5EF4-FFF2-40B4-BE49-F238E27FC236}">
                <a16:creationId xmlns:a16="http://schemas.microsoft.com/office/drawing/2014/main" id="{B7D7A933-3A4D-489E-B1BE-3D2CA5E591B7}"/>
              </a:ext>
            </a:extLst>
          </p:cNvPr>
          <p:cNvPicPr>
            <a:picLocks noChangeAspect="1"/>
          </p:cNvPicPr>
          <p:nvPr/>
        </p:nvPicPr>
        <p:blipFill>
          <a:blip r:embed="rId2"/>
          <a:stretch>
            <a:fillRect/>
          </a:stretch>
        </p:blipFill>
        <p:spPr>
          <a:xfrm>
            <a:off x="347660" y="2481305"/>
            <a:ext cx="5676296" cy="2913655"/>
          </a:xfrm>
          <a:prstGeom prst="rect">
            <a:avLst/>
          </a:prstGeom>
        </p:spPr>
      </p:pic>
      <p:pic>
        <p:nvPicPr>
          <p:cNvPr id="10" name="Picture 9">
            <a:extLst>
              <a:ext uri="{FF2B5EF4-FFF2-40B4-BE49-F238E27FC236}">
                <a16:creationId xmlns:a16="http://schemas.microsoft.com/office/drawing/2014/main" id="{65283B9A-2912-48CF-A8EF-8CC404E206C0}"/>
              </a:ext>
            </a:extLst>
          </p:cNvPr>
          <p:cNvPicPr>
            <a:picLocks noChangeAspect="1"/>
          </p:cNvPicPr>
          <p:nvPr/>
        </p:nvPicPr>
        <p:blipFill>
          <a:blip r:embed="rId3"/>
          <a:stretch>
            <a:fillRect/>
          </a:stretch>
        </p:blipFill>
        <p:spPr>
          <a:xfrm>
            <a:off x="6168046" y="2481305"/>
            <a:ext cx="5853114" cy="2913655"/>
          </a:xfrm>
          <a:prstGeom prst="rect">
            <a:avLst/>
          </a:prstGeom>
        </p:spPr>
      </p:pic>
    </p:spTree>
    <p:extLst>
      <p:ext uri="{BB962C8B-B14F-4D97-AF65-F5344CB8AC3E}">
        <p14:creationId xmlns:p14="http://schemas.microsoft.com/office/powerpoint/2010/main" val="221164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9C85-6BB8-4604-A959-886C63E8A452}"/>
              </a:ext>
            </a:extLst>
          </p:cNvPr>
          <p:cNvSpPr>
            <a:spLocks noGrp="1"/>
          </p:cNvSpPr>
          <p:nvPr>
            <p:ph type="title"/>
          </p:nvPr>
        </p:nvSpPr>
        <p:spPr/>
        <p:txBody>
          <a:bodyPr>
            <a:normAutofit/>
          </a:bodyPr>
          <a:lstStyle/>
          <a:p>
            <a:r>
              <a:rPr lang="en-US" dirty="0"/>
              <a:t>Research Methodology- </a:t>
            </a:r>
            <a:r>
              <a:rPr lang="en-US" dirty="0">
                <a:solidFill>
                  <a:srgbClr val="FF0000"/>
                </a:solidFill>
              </a:rPr>
              <a:t>Analysis assessing tool</a:t>
            </a:r>
          </a:p>
        </p:txBody>
      </p:sp>
      <p:sp>
        <p:nvSpPr>
          <p:cNvPr id="3" name="Content Placeholder 2">
            <a:extLst>
              <a:ext uri="{FF2B5EF4-FFF2-40B4-BE49-F238E27FC236}">
                <a16:creationId xmlns:a16="http://schemas.microsoft.com/office/drawing/2014/main" id="{D10C50E3-197B-485D-AC91-CBCAE1E82751}"/>
              </a:ext>
            </a:extLst>
          </p:cNvPr>
          <p:cNvSpPr>
            <a:spLocks noGrp="1"/>
          </p:cNvSpPr>
          <p:nvPr>
            <p:ph idx="1"/>
          </p:nvPr>
        </p:nvSpPr>
        <p:spPr>
          <a:xfrm>
            <a:off x="913795" y="1732449"/>
            <a:ext cx="10353762" cy="2254335"/>
          </a:xfrm>
        </p:spPr>
        <p:txBody>
          <a:bodyPr/>
          <a:lstStyle/>
          <a:p>
            <a:r>
              <a:rPr lang="en-US" dirty="0">
                <a:solidFill>
                  <a:srgbClr val="FF0000"/>
                </a:solidFill>
              </a:rPr>
              <a:t>The p-value </a:t>
            </a:r>
            <a:r>
              <a:rPr lang="en-US" dirty="0"/>
              <a:t>was used to test the statistical significance that indicates the high-risk or high effect on features. The code implementation was based on statsmodel.api or ANOVA package in Python using Jupyter Notebook. As is the usual norm, </a:t>
            </a:r>
            <a:r>
              <a:rPr lang="en-US" dirty="0">
                <a:solidFill>
                  <a:srgbClr val="FF0000"/>
                </a:solidFill>
              </a:rPr>
              <a:t>a p-value that is p&lt;= 0.05 is considered to be statistically significant. But we also separately included results that have a p&lt;=0.1. </a:t>
            </a:r>
          </a:p>
        </p:txBody>
      </p:sp>
    </p:spTree>
    <p:extLst>
      <p:ext uri="{BB962C8B-B14F-4D97-AF65-F5344CB8AC3E}">
        <p14:creationId xmlns:p14="http://schemas.microsoft.com/office/powerpoint/2010/main" val="3219780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40CF-B92C-4A9C-8989-48FC9215E255}"/>
              </a:ext>
            </a:extLst>
          </p:cNvPr>
          <p:cNvSpPr>
            <a:spLocks noGrp="1"/>
          </p:cNvSpPr>
          <p:nvPr>
            <p:ph type="title"/>
          </p:nvPr>
        </p:nvSpPr>
        <p:spPr/>
        <p:txBody>
          <a:bodyPr/>
          <a:lstStyle/>
          <a:p>
            <a:r>
              <a:rPr lang="en-US" dirty="0"/>
              <a:t>Research Methodology- </a:t>
            </a:r>
            <a:r>
              <a:rPr lang="en-US" dirty="0">
                <a:solidFill>
                  <a:srgbClr val="FF0000"/>
                </a:solidFill>
              </a:rPr>
              <a:t>Data Visualization</a:t>
            </a:r>
          </a:p>
        </p:txBody>
      </p:sp>
      <p:sp>
        <p:nvSpPr>
          <p:cNvPr id="8" name="Text Placeholder 7">
            <a:extLst>
              <a:ext uri="{FF2B5EF4-FFF2-40B4-BE49-F238E27FC236}">
                <a16:creationId xmlns:a16="http://schemas.microsoft.com/office/drawing/2014/main" id="{9B7DAC1D-CF3E-441F-B493-EC957C968080}"/>
              </a:ext>
            </a:extLst>
          </p:cNvPr>
          <p:cNvSpPr>
            <a:spLocks noGrp="1"/>
          </p:cNvSpPr>
          <p:nvPr>
            <p:ph type="body" sz="half" idx="18"/>
          </p:nvPr>
        </p:nvSpPr>
        <p:spPr>
          <a:xfrm>
            <a:off x="913795" y="4297680"/>
            <a:ext cx="3300984" cy="2139881"/>
          </a:xfrm>
        </p:spPr>
        <p:txBody>
          <a:bodyPr>
            <a:normAutofit fontScale="62500" lnSpcReduction="20000"/>
          </a:bodyPr>
          <a:lstStyle/>
          <a:p>
            <a:pPr marL="0" marR="0" algn="l">
              <a:lnSpc>
                <a:spcPct val="115000"/>
              </a:lnSpc>
              <a:spcBef>
                <a:spcPts val="1200"/>
              </a:spcBef>
              <a:spcAft>
                <a:spcPts val="0"/>
              </a:spcAft>
            </a:pPr>
            <a:r>
              <a:rPr lang="en-US" sz="1800" u="sng" dirty="0">
                <a:solidFill>
                  <a:schemeClr val="tx1"/>
                </a:solidFill>
                <a:effectLst/>
                <a:latin typeface="Arial" panose="020B0604020202020204" pitchFamily="34" charset="0"/>
                <a:ea typeface="Arial" panose="020B0604020202020204" pitchFamily="34" charset="0"/>
              </a:rPr>
              <a:t>Countplot of males and females. Blue bar ‘1’ represents the number of males, and Orange bar ‘2’ represents the number of females. (Dataset ANNUALIZED_B)</a:t>
            </a:r>
          </a:p>
          <a:p>
            <a:pPr marL="0" marR="0" algn="l">
              <a:lnSpc>
                <a:spcPct val="115000"/>
              </a:lnSpc>
              <a:spcBef>
                <a:spcPts val="1200"/>
              </a:spcBef>
              <a:spcAft>
                <a:spcPts val="0"/>
              </a:spcAft>
            </a:pPr>
            <a:endParaRPr lang="en-US" sz="1800" dirty="0">
              <a:solidFill>
                <a:schemeClr val="tx1"/>
              </a:solidFill>
              <a:effectLst/>
              <a:latin typeface="Arial" panose="020B0604020202020204" pitchFamily="34" charset="0"/>
              <a:ea typeface="Arial" panose="020B0604020202020204" pitchFamily="34" charset="0"/>
            </a:endParaRPr>
          </a:p>
          <a:p>
            <a:pPr algn="l"/>
            <a:r>
              <a:rPr lang="en-US" sz="1800" dirty="0">
                <a:solidFill>
                  <a:schemeClr val="tx1"/>
                </a:solidFill>
                <a:effectLst/>
                <a:latin typeface="Arial" panose="020B0604020202020204" pitchFamily="34" charset="0"/>
                <a:ea typeface="Arial" panose="020B0604020202020204" pitchFamily="34" charset="0"/>
              </a:rPr>
              <a:t>The bar graph shows that the number of males represented as ‘1’ is more in this data than women who are represented by ‘2’. Before data cleaning, the Count of MALES represented by 1 was </a:t>
            </a:r>
            <a:r>
              <a:rPr lang="en-US" sz="1800" b="1" dirty="0">
                <a:solidFill>
                  <a:schemeClr val="tx1"/>
                </a:solidFill>
                <a:effectLst/>
                <a:latin typeface="Arial" panose="020B0604020202020204" pitchFamily="34" charset="0"/>
                <a:ea typeface="Arial" panose="020B0604020202020204" pitchFamily="34" charset="0"/>
              </a:rPr>
              <a:t>52</a:t>
            </a:r>
            <a:r>
              <a:rPr lang="en-US" sz="1800" dirty="0">
                <a:solidFill>
                  <a:schemeClr val="tx1"/>
                </a:solidFill>
                <a:effectLst/>
                <a:latin typeface="Arial" panose="020B0604020202020204" pitchFamily="34" charset="0"/>
                <a:ea typeface="Arial" panose="020B0604020202020204" pitchFamily="34" charset="0"/>
              </a:rPr>
              <a:t>. The Count of FEMALES represented 2 was </a:t>
            </a:r>
            <a:r>
              <a:rPr lang="en-US" sz="1800" b="1" dirty="0">
                <a:solidFill>
                  <a:schemeClr val="tx1"/>
                </a:solidFill>
                <a:effectLst/>
                <a:latin typeface="Arial" panose="020B0604020202020204" pitchFamily="34" charset="0"/>
                <a:ea typeface="Arial" panose="020B0604020202020204" pitchFamily="34" charset="0"/>
              </a:rPr>
              <a:t>45</a:t>
            </a:r>
            <a:endParaRPr lang="en-US" dirty="0">
              <a:solidFill>
                <a:schemeClr val="tx1"/>
              </a:solidFill>
            </a:endParaRPr>
          </a:p>
        </p:txBody>
      </p:sp>
      <p:sp>
        <p:nvSpPr>
          <p:cNvPr id="9" name="Text Placeholder 8">
            <a:extLst>
              <a:ext uri="{FF2B5EF4-FFF2-40B4-BE49-F238E27FC236}">
                <a16:creationId xmlns:a16="http://schemas.microsoft.com/office/drawing/2014/main" id="{734B58BB-4256-42E7-B6C4-2950B316FCA7}"/>
              </a:ext>
            </a:extLst>
          </p:cNvPr>
          <p:cNvSpPr>
            <a:spLocks noGrp="1"/>
          </p:cNvSpPr>
          <p:nvPr>
            <p:ph type="body" sz="half" idx="19"/>
          </p:nvPr>
        </p:nvSpPr>
        <p:spPr>
          <a:xfrm>
            <a:off x="4406133" y="4309872"/>
            <a:ext cx="3300984" cy="2139880"/>
          </a:xfrm>
        </p:spPr>
        <p:txBody>
          <a:bodyPr>
            <a:normAutofit fontScale="62500" lnSpcReduction="20000"/>
          </a:bodyPr>
          <a:lstStyle/>
          <a:p>
            <a:pPr algn="l"/>
            <a:r>
              <a:rPr lang="en-US" sz="1800" dirty="0">
                <a:solidFill>
                  <a:schemeClr val="tx1"/>
                </a:solidFill>
                <a:effectLst/>
                <a:latin typeface="Arial" panose="020B0604020202020204" pitchFamily="34" charset="0"/>
                <a:ea typeface="Arial" panose="020B0604020202020204" pitchFamily="34" charset="0"/>
              </a:rPr>
              <a:t>Countplot of SEX  ‘1’ represents males ‘2’ females, counted according to unique IDs without multiplicity for those having more than one visit. [Dataset </a:t>
            </a:r>
            <a:r>
              <a:rPr lang="en-US" sz="1800" dirty="0" err="1">
                <a:solidFill>
                  <a:schemeClr val="tx1"/>
                </a:solidFill>
                <a:effectLst/>
                <a:latin typeface="Arial" panose="020B0604020202020204" pitchFamily="34" charset="0"/>
                <a:ea typeface="Arial" panose="020B0604020202020204" pitchFamily="34" charset="0"/>
              </a:rPr>
              <a:t>ProdemIDSexEduAgeatblfAgeatfuGrazASEG</a:t>
            </a:r>
            <a:r>
              <a:rPr lang="en-US" sz="1800" dirty="0">
                <a:solidFill>
                  <a:schemeClr val="tx1"/>
                </a:solidFill>
                <a:effectLst/>
                <a:latin typeface="Arial" panose="020B0604020202020204" pitchFamily="34" charset="0"/>
                <a:ea typeface="Arial" panose="020B0604020202020204" pitchFamily="34" charset="0"/>
              </a:rPr>
              <a:t>, i.e. PRODEM_B as </a:t>
            </a:r>
          </a:p>
          <a:p>
            <a:pPr marR="0" lvl="0" algn="just" rtl="0">
              <a:lnSpc>
                <a:spcPct val="115000"/>
              </a:lnSpc>
              <a:spcBef>
                <a:spcPts val="1200"/>
              </a:spcBef>
              <a:spcAft>
                <a:spcPts val="0"/>
              </a:spcAft>
            </a:pPr>
            <a:r>
              <a:rPr lang="en-US" sz="1800" u="none" strike="noStrike" dirty="0">
                <a:solidFill>
                  <a:schemeClr val="tx1"/>
                </a:solidFill>
                <a:effectLst/>
                <a:latin typeface="Arial" panose="020B0604020202020204" pitchFamily="34" charset="0"/>
                <a:ea typeface="Arial" panose="020B0604020202020204" pitchFamily="34" charset="0"/>
              </a:rPr>
              <a:t>The visual tells us the count of women is higher in this longitudinal dataset. By excluding the repeated scans per patient. </a:t>
            </a:r>
            <a:r>
              <a:rPr lang="en-US" sz="1800" b="1" u="none" strike="noStrike" dirty="0">
                <a:solidFill>
                  <a:schemeClr val="tx1"/>
                </a:solidFill>
                <a:effectLst/>
                <a:latin typeface="Arial" panose="020B0604020202020204" pitchFamily="34" charset="0"/>
                <a:ea typeface="Arial" panose="020B0604020202020204" pitchFamily="34" charset="0"/>
              </a:rPr>
              <a:t>The total count of Males = 35 and Females = 37</a:t>
            </a:r>
            <a:r>
              <a:rPr lang="en-US" sz="1800" u="none" strike="noStrike" dirty="0">
                <a:solidFill>
                  <a:schemeClr val="tx1"/>
                </a:solidFill>
                <a:effectLst/>
                <a:latin typeface="Arial" panose="020B0604020202020204" pitchFamily="34" charset="0"/>
                <a:ea typeface="Arial" panose="020B0604020202020204" pitchFamily="34" charset="0"/>
              </a:rPr>
              <a:t>.</a:t>
            </a:r>
            <a:r>
              <a:rPr lang="en-US" sz="1800" dirty="0">
                <a:solidFill>
                  <a:schemeClr val="tx1"/>
                </a:solidFill>
                <a:effectLst/>
                <a:latin typeface="Arial" panose="020B0604020202020204" pitchFamily="34" charset="0"/>
                <a:ea typeface="Arial" panose="020B0604020202020204" pitchFamily="34" charset="0"/>
              </a:rPr>
              <a:t> </a:t>
            </a:r>
          </a:p>
          <a:p>
            <a:pPr algn="l"/>
            <a:r>
              <a:rPr lang="en-US" sz="1800" dirty="0">
                <a:solidFill>
                  <a:schemeClr val="tx1"/>
                </a:solidFill>
                <a:effectLst/>
                <a:latin typeface="Arial" panose="020B0604020202020204" pitchFamily="34" charset="0"/>
                <a:ea typeface="Arial" panose="020B0604020202020204" pitchFamily="34" charset="0"/>
              </a:rPr>
              <a:t>er the table of section </a:t>
            </a:r>
            <a:r>
              <a:rPr lang="en-US" sz="1800" u="sng" dirty="0">
                <a:solidFill>
                  <a:schemeClr val="tx1"/>
                </a:solidFill>
                <a:effectLst/>
                <a:latin typeface="Arial" panose="020B0604020202020204" pitchFamily="34" charset="0"/>
                <a:ea typeface="Arial" panose="020B0604020202020204" pitchFamily="34" charset="0"/>
              </a:rPr>
              <a:t>3.2.1]</a:t>
            </a:r>
            <a:endParaRPr lang="en-US" sz="1800" dirty="0">
              <a:solidFill>
                <a:schemeClr val="tx1"/>
              </a:solidFill>
              <a:effectLst/>
              <a:latin typeface="Arial" panose="020B0604020202020204" pitchFamily="34" charset="0"/>
              <a:ea typeface="Arial" panose="020B0604020202020204" pitchFamily="34" charset="0"/>
            </a:endParaRPr>
          </a:p>
          <a:p>
            <a:endParaRPr lang="en-US" dirty="0"/>
          </a:p>
        </p:txBody>
      </p:sp>
      <p:sp>
        <p:nvSpPr>
          <p:cNvPr id="10" name="Text Placeholder 9">
            <a:extLst>
              <a:ext uri="{FF2B5EF4-FFF2-40B4-BE49-F238E27FC236}">
                <a16:creationId xmlns:a16="http://schemas.microsoft.com/office/drawing/2014/main" id="{C3451255-6444-4F70-AA82-CC923BA4234D}"/>
              </a:ext>
            </a:extLst>
          </p:cNvPr>
          <p:cNvSpPr>
            <a:spLocks noGrp="1"/>
          </p:cNvSpPr>
          <p:nvPr>
            <p:ph type="body" sz="half" idx="20"/>
          </p:nvPr>
        </p:nvSpPr>
        <p:spPr>
          <a:xfrm>
            <a:off x="7966572" y="4297679"/>
            <a:ext cx="3902340" cy="2212849"/>
          </a:xfrm>
        </p:spPr>
        <p:txBody>
          <a:bodyPr>
            <a:normAutofit/>
          </a:bodyPr>
          <a:lstStyle/>
          <a:p>
            <a:pPr algn="l"/>
            <a:r>
              <a:rPr lang="en-US" sz="1100" dirty="0">
                <a:solidFill>
                  <a:schemeClr val="tx1"/>
                </a:solidFill>
              </a:rPr>
              <a:t>Countplot  of  SEX with setting  EDU as hue</a:t>
            </a:r>
          </a:p>
          <a:p>
            <a:pPr algn="l"/>
            <a:r>
              <a:rPr lang="en-US" sz="1100" u="none" strike="noStrike" dirty="0">
                <a:solidFill>
                  <a:schemeClr val="tx1"/>
                </a:solidFill>
                <a:effectLst/>
                <a:latin typeface="Arial" panose="020B0604020202020204" pitchFamily="34" charset="0"/>
                <a:ea typeface="Arial" panose="020B0604020202020204" pitchFamily="34" charset="0"/>
              </a:rPr>
              <a:t>The colored  Bars indicating ‘9’,’10’,’13’, and ‘18’ are levels (number of years) of Education. (Dataset ANNUALIZED_B). For example, categories of jobs that people have in the ‘9’ level type are - housewife ( Hausfrau in German), cook, industrial clerk, commercial clerk, etc. It can be said that level ’9’ has people not very highly educated and with small pay jobs. Whereas the categories of jobs that people in level ‘18’ have are - Electrical engineer, Catholic pastor, industrial engineer, jurist, etc. </a:t>
            </a:r>
          </a:p>
          <a:p>
            <a:pPr algn="l"/>
            <a:endParaRPr lang="en-US" dirty="0">
              <a:solidFill>
                <a:schemeClr val="tx1"/>
              </a:solidFill>
            </a:endParaRPr>
          </a:p>
          <a:p>
            <a:endParaRPr lang="en-US" dirty="0"/>
          </a:p>
        </p:txBody>
      </p:sp>
      <p:pic>
        <p:nvPicPr>
          <p:cNvPr id="17" name="Picture 16">
            <a:extLst>
              <a:ext uri="{FF2B5EF4-FFF2-40B4-BE49-F238E27FC236}">
                <a16:creationId xmlns:a16="http://schemas.microsoft.com/office/drawing/2014/main" id="{CA489D03-55E0-435B-81A0-7F755902680E}"/>
              </a:ext>
            </a:extLst>
          </p:cNvPr>
          <p:cNvPicPr>
            <a:picLocks noChangeAspect="1"/>
          </p:cNvPicPr>
          <p:nvPr/>
        </p:nvPicPr>
        <p:blipFill>
          <a:blip r:embed="rId2"/>
          <a:stretch>
            <a:fillRect/>
          </a:stretch>
        </p:blipFill>
        <p:spPr>
          <a:xfrm>
            <a:off x="916557" y="1696418"/>
            <a:ext cx="3298222" cy="2139881"/>
          </a:xfrm>
          <a:prstGeom prst="rect">
            <a:avLst/>
          </a:prstGeom>
        </p:spPr>
      </p:pic>
      <p:pic>
        <p:nvPicPr>
          <p:cNvPr id="18" name="Picture 17">
            <a:extLst>
              <a:ext uri="{FF2B5EF4-FFF2-40B4-BE49-F238E27FC236}">
                <a16:creationId xmlns:a16="http://schemas.microsoft.com/office/drawing/2014/main" id="{D6D8F144-76A0-4B32-B5CE-0855A2A1B11B}"/>
              </a:ext>
            </a:extLst>
          </p:cNvPr>
          <p:cNvPicPr>
            <a:picLocks noChangeAspect="1"/>
          </p:cNvPicPr>
          <p:nvPr/>
        </p:nvPicPr>
        <p:blipFill>
          <a:blip r:embed="rId3"/>
          <a:stretch>
            <a:fillRect/>
          </a:stretch>
        </p:blipFill>
        <p:spPr>
          <a:xfrm>
            <a:off x="4441435" y="1696418"/>
            <a:ext cx="3230381" cy="2139881"/>
          </a:xfrm>
          <a:prstGeom prst="rect">
            <a:avLst/>
          </a:prstGeom>
        </p:spPr>
      </p:pic>
      <p:pic>
        <p:nvPicPr>
          <p:cNvPr id="19" name="Picture 18">
            <a:extLst>
              <a:ext uri="{FF2B5EF4-FFF2-40B4-BE49-F238E27FC236}">
                <a16:creationId xmlns:a16="http://schemas.microsoft.com/office/drawing/2014/main" id="{3C900198-30B0-42F2-985E-FDBA77CB1A9A}"/>
              </a:ext>
            </a:extLst>
          </p:cNvPr>
          <p:cNvPicPr>
            <a:picLocks noChangeAspect="1"/>
          </p:cNvPicPr>
          <p:nvPr/>
        </p:nvPicPr>
        <p:blipFill>
          <a:blip r:embed="rId4"/>
          <a:stretch>
            <a:fillRect/>
          </a:stretch>
        </p:blipFill>
        <p:spPr>
          <a:xfrm>
            <a:off x="7983318" y="1665935"/>
            <a:ext cx="3292125" cy="2170364"/>
          </a:xfrm>
          <a:prstGeom prst="rect">
            <a:avLst/>
          </a:prstGeom>
        </p:spPr>
      </p:pic>
    </p:spTree>
    <p:extLst>
      <p:ext uri="{BB962C8B-B14F-4D97-AF65-F5344CB8AC3E}">
        <p14:creationId xmlns:p14="http://schemas.microsoft.com/office/powerpoint/2010/main" val="293206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91C61-0C3F-42B8-9321-16D44239137B}"/>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3FFBCD4-F9F4-424E-A3ED-EB19A7FBC397}"/>
              </a:ext>
            </a:extLst>
          </p:cNvPr>
          <p:cNvSpPr>
            <a:spLocks noGrp="1"/>
          </p:cNvSpPr>
          <p:nvPr>
            <p:ph idx="1"/>
          </p:nvPr>
        </p:nvSpPr>
        <p:spPr/>
        <p:txBody>
          <a:bodyPr numCol="2">
            <a:normAutofit/>
          </a:bodyPr>
          <a:lstStyle/>
          <a:p>
            <a:r>
              <a:rPr lang="en-US" sz="2800" dirty="0"/>
              <a:t>Abstract</a:t>
            </a:r>
          </a:p>
          <a:p>
            <a:r>
              <a:rPr lang="en-US" sz="2800" dirty="0"/>
              <a:t>Introduction</a:t>
            </a:r>
          </a:p>
          <a:p>
            <a:r>
              <a:rPr lang="en-US" sz="2800" dirty="0"/>
              <a:t>Aims and objectives</a:t>
            </a:r>
          </a:p>
          <a:p>
            <a:r>
              <a:rPr lang="en-US" sz="2800" dirty="0"/>
              <a:t>Dataset</a:t>
            </a:r>
          </a:p>
          <a:p>
            <a:r>
              <a:rPr lang="en-US" sz="2800" dirty="0"/>
              <a:t>Research methodology</a:t>
            </a:r>
          </a:p>
          <a:p>
            <a:r>
              <a:rPr lang="en-US" sz="2800" dirty="0"/>
              <a:t>Results</a:t>
            </a:r>
          </a:p>
          <a:p>
            <a:r>
              <a:rPr lang="en-US" sz="2800" dirty="0"/>
              <a:t>Discussion</a:t>
            </a:r>
          </a:p>
          <a:p>
            <a:r>
              <a:rPr lang="en-US" sz="2800" dirty="0"/>
              <a:t>Future extensions</a:t>
            </a:r>
          </a:p>
          <a:p>
            <a:r>
              <a:rPr lang="en-US" sz="2800" dirty="0"/>
              <a:t>Conclusion</a:t>
            </a:r>
          </a:p>
          <a:p>
            <a:r>
              <a:rPr lang="en-US" sz="2800" dirty="0"/>
              <a:t>References</a:t>
            </a:r>
          </a:p>
        </p:txBody>
      </p:sp>
    </p:spTree>
    <p:extLst>
      <p:ext uri="{BB962C8B-B14F-4D97-AF65-F5344CB8AC3E}">
        <p14:creationId xmlns:p14="http://schemas.microsoft.com/office/powerpoint/2010/main" val="4171723586"/>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960D-75CC-48E0-8865-22D85921371C}"/>
              </a:ext>
            </a:extLst>
          </p:cNvPr>
          <p:cNvSpPr>
            <a:spLocks noGrp="1"/>
          </p:cNvSpPr>
          <p:nvPr>
            <p:ph type="title"/>
          </p:nvPr>
        </p:nvSpPr>
        <p:spPr/>
        <p:txBody>
          <a:bodyPr/>
          <a:lstStyle/>
          <a:p>
            <a:r>
              <a:rPr lang="en-US" u="sng" dirty="0"/>
              <a:t>RESULTS – AIM 1 Hypothesis</a:t>
            </a:r>
          </a:p>
        </p:txBody>
      </p:sp>
      <p:pic>
        <p:nvPicPr>
          <p:cNvPr id="16" name="Picture 15">
            <a:extLst>
              <a:ext uri="{FF2B5EF4-FFF2-40B4-BE49-F238E27FC236}">
                <a16:creationId xmlns:a16="http://schemas.microsoft.com/office/drawing/2014/main" id="{ED0DABC8-5299-4220-B84F-43C475DEB6BE}"/>
              </a:ext>
            </a:extLst>
          </p:cNvPr>
          <p:cNvPicPr>
            <a:picLocks noChangeAspect="1"/>
          </p:cNvPicPr>
          <p:nvPr/>
        </p:nvPicPr>
        <p:blipFill>
          <a:blip r:embed="rId2"/>
          <a:stretch>
            <a:fillRect/>
          </a:stretch>
        </p:blipFill>
        <p:spPr>
          <a:xfrm>
            <a:off x="2652151" y="4140263"/>
            <a:ext cx="6958775" cy="1809750"/>
          </a:xfrm>
          <a:prstGeom prst="rect">
            <a:avLst/>
          </a:prstGeom>
        </p:spPr>
      </p:pic>
      <p:pic>
        <p:nvPicPr>
          <p:cNvPr id="18" name="Picture 17">
            <a:extLst>
              <a:ext uri="{FF2B5EF4-FFF2-40B4-BE49-F238E27FC236}">
                <a16:creationId xmlns:a16="http://schemas.microsoft.com/office/drawing/2014/main" id="{EBF809BB-6116-46A5-AF58-BE5BE9D513BD}"/>
              </a:ext>
            </a:extLst>
          </p:cNvPr>
          <p:cNvPicPr>
            <a:picLocks noChangeAspect="1"/>
          </p:cNvPicPr>
          <p:nvPr/>
        </p:nvPicPr>
        <p:blipFill>
          <a:blip r:embed="rId3"/>
          <a:stretch>
            <a:fillRect/>
          </a:stretch>
        </p:blipFill>
        <p:spPr>
          <a:xfrm>
            <a:off x="2652151" y="1836219"/>
            <a:ext cx="6877050" cy="2047875"/>
          </a:xfrm>
          <a:prstGeom prst="rect">
            <a:avLst/>
          </a:prstGeom>
        </p:spPr>
      </p:pic>
    </p:spTree>
    <p:extLst>
      <p:ext uri="{BB962C8B-B14F-4D97-AF65-F5344CB8AC3E}">
        <p14:creationId xmlns:p14="http://schemas.microsoft.com/office/powerpoint/2010/main" val="2005957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89F0-9FB9-4906-AFBE-1120B4D7ED05}"/>
              </a:ext>
            </a:extLst>
          </p:cNvPr>
          <p:cNvSpPr>
            <a:spLocks noGrp="1"/>
          </p:cNvSpPr>
          <p:nvPr>
            <p:ph type="title"/>
          </p:nvPr>
        </p:nvSpPr>
        <p:spPr/>
        <p:txBody>
          <a:bodyPr/>
          <a:lstStyle/>
          <a:p>
            <a:r>
              <a:rPr lang="en-US" dirty="0"/>
              <a:t>Results- AIM 2 Hypothesis</a:t>
            </a:r>
          </a:p>
        </p:txBody>
      </p:sp>
      <p:pic>
        <p:nvPicPr>
          <p:cNvPr id="6" name="Picture 5">
            <a:extLst>
              <a:ext uri="{FF2B5EF4-FFF2-40B4-BE49-F238E27FC236}">
                <a16:creationId xmlns:a16="http://schemas.microsoft.com/office/drawing/2014/main" id="{C57A8F50-2004-4BAE-8CDE-51BF43BCE702}"/>
              </a:ext>
            </a:extLst>
          </p:cNvPr>
          <p:cNvPicPr>
            <a:picLocks noChangeAspect="1"/>
          </p:cNvPicPr>
          <p:nvPr/>
        </p:nvPicPr>
        <p:blipFill>
          <a:blip r:embed="rId2"/>
          <a:stretch>
            <a:fillRect/>
          </a:stretch>
        </p:blipFill>
        <p:spPr>
          <a:xfrm>
            <a:off x="3085461" y="2209000"/>
            <a:ext cx="6315713" cy="1410500"/>
          </a:xfrm>
          <a:prstGeom prst="rect">
            <a:avLst/>
          </a:prstGeom>
        </p:spPr>
      </p:pic>
    </p:spTree>
    <p:extLst>
      <p:ext uri="{BB962C8B-B14F-4D97-AF65-F5344CB8AC3E}">
        <p14:creationId xmlns:p14="http://schemas.microsoft.com/office/powerpoint/2010/main" val="270990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2AE7-0122-43DE-A382-64AC6C1DA0EF}"/>
              </a:ext>
            </a:extLst>
          </p:cNvPr>
          <p:cNvSpPr>
            <a:spLocks noGrp="1"/>
          </p:cNvSpPr>
          <p:nvPr>
            <p:ph type="title"/>
          </p:nvPr>
        </p:nvSpPr>
        <p:spPr/>
        <p:txBody>
          <a:bodyPr/>
          <a:lstStyle/>
          <a:p>
            <a:r>
              <a:rPr lang="en-US" b="1" u="sng" dirty="0"/>
              <a:t>RESULTS</a:t>
            </a:r>
          </a:p>
        </p:txBody>
      </p:sp>
      <p:sp>
        <p:nvSpPr>
          <p:cNvPr id="3" name="Content Placeholder 2">
            <a:extLst>
              <a:ext uri="{FF2B5EF4-FFF2-40B4-BE49-F238E27FC236}">
                <a16:creationId xmlns:a16="http://schemas.microsoft.com/office/drawing/2014/main" id="{E49222EF-AE1A-4C46-9797-E255A0BBAF7B}"/>
              </a:ext>
            </a:extLst>
          </p:cNvPr>
          <p:cNvSpPr>
            <a:spLocks noGrp="1"/>
          </p:cNvSpPr>
          <p:nvPr>
            <p:ph idx="1"/>
          </p:nvPr>
        </p:nvSpPr>
        <p:spPr/>
        <p:txBody>
          <a:bodyPr>
            <a:normAutofit fontScale="85000" lnSpcReduction="20000"/>
          </a:bodyPr>
          <a:lstStyle/>
          <a:p>
            <a:r>
              <a:rPr lang="en-US" dirty="0">
                <a:solidFill>
                  <a:srgbClr val="FF0000"/>
                </a:solidFill>
              </a:rPr>
              <a:t>Aim 1: </a:t>
            </a:r>
            <a:r>
              <a:rPr lang="en-US" dirty="0"/>
              <a:t>In the longitudinal dataset of cognitively healthy individuals (ASPSF), for model 1: No brain regions’ longitudinal change showed a significant association with age at baseline or at follow-up (at statistical significance threshold &lt; 0.05). The brain region </a:t>
            </a:r>
            <a:r>
              <a:rPr lang="en-US" dirty="0" err="1">
                <a:solidFill>
                  <a:srgbClr val="FF0000"/>
                </a:solidFill>
              </a:rPr>
              <a:t>L.lateralorbitofrontal</a:t>
            </a:r>
            <a:r>
              <a:rPr lang="en-US" dirty="0">
                <a:solidFill>
                  <a:srgbClr val="FF0000"/>
                </a:solidFill>
              </a:rPr>
              <a:t> </a:t>
            </a:r>
            <a:r>
              <a:rPr lang="en-US" dirty="0"/>
              <a:t>(left lateral orbitofrontal cortex thickness) did have a significant association with sex (beta = 1.4907 ;p = 0.0201). The following brain regions had a significant association with hypertension: </a:t>
            </a:r>
            <a:r>
              <a:rPr lang="en-US" dirty="0" err="1">
                <a:solidFill>
                  <a:srgbClr val="FF0000"/>
                </a:solidFill>
              </a:rPr>
              <a:t>R.fusiform</a:t>
            </a:r>
            <a:r>
              <a:rPr lang="en-US" dirty="0">
                <a:solidFill>
                  <a:srgbClr val="FF0000"/>
                </a:solidFill>
              </a:rPr>
              <a:t> </a:t>
            </a:r>
            <a:r>
              <a:rPr lang="en-US" dirty="0"/>
              <a:t>with beta = 136.6443; p = 0.0244 , </a:t>
            </a:r>
            <a:r>
              <a:rPr lang="en-US" dirty="0" err="1">
                <a:solidFill>
                  <a:srgbClr val="FF0000"/>
                </a:solidFill>
              </a:rPr>
              <a:t>Left.Thalamus</a:t>
            </a:r>
            <a:r>
              <a:rPr lang="en-US" dirty="0">
                <a:solidFill>
                  <a:srgbClr val="FF0000"/>
                </a:solidFill>
              </a:rPr>
              <a:t> Proper</a:t>
            </a:r>
            <a:r>
              <a:rPr lang="en-US" dirty="0"/>
              <a:t> with beta = 171.8423; p =0.0323 , </a:t>
            </a:r>
            <a:r>
              <a:rPr lang="en-US" dirty="0" err="1">
                <a:solidFill>
                  <a:srgbClr val="FF0000"/>
                </a:solidFill>
              </a:rPr>
              <a:t>R.entorhinal</a:t>
            </a:r>
            <a:r>
              <a:rPr lang="en-US" dirty="0">
                <a:solidFill>
                  <a:srgbClr val="FF0000"/>
                </a:solidFill>
              </a:rPr>
              <a:t> </a:t>
            </a:r>
            <a:r>
              <a:rPr lang="en-US" dirty="0"/>
              <a:t>with beta = 47.8808; p = 0.0372 and </a:t>
            </a:r>
            <a:r>
              <a:rPr lang="en-US" dirty="0" err="1">
                <a:solidFill>
                  <a:srgbClr val="FF0000"/>
                </a:solidFill>
              </a:rPr>
              <a:t>Left.Caudate</a:t>
            </a:r>
            <a:r>
              <a:rPr lang="en-US" dirty="0">
                <a:solidFill>
                  <a:srgbClr val="FF0000"/>
                </a:solidFill>
              </a:rPr>
              <a:t> </a:t>
            </a:r>
            <a:r>
              <a:rPr lang="en-US" dirty="0"/>
              <a:t>with beta = 74.9066; p = 0.0406. For model 2: no regions had a significant association with sex at the 0.05 significance level. </a:t>
            </a:r>
            <a:r>
              <a:rPr lang="en-US" dirty="0">
                <a:solidFill>
                  <a:srgbClr val="FF0000"/>
                </a:solidFill>
              </a:rPr>
              <a:t>Right hippocampus </a:t>
            </a:r>
            <a:r>
              <a:rPr lang="en-US" dirty="0"/>
              <a:t>was associated with both baseline and follow-up age (beta = -0.0003, p =&lt; 0.05 were between age (both baseline and follow-up) and optic chiasm, as well as between education and left ventral DC (diencephalon). </a:t>
            </a:r>
          </a:p>
          <a:p>
            <a:r>
              <a:rPr lang="en-US" dirty="0">
                <a:solidFill>
                  <a:srgbClr val="FF0000"/>
                </a:solidFill>
              </a:rPr>
              <a:t>Aim 2: </a:t>
            </a:r>
            <a:r>
              <a:rPr lang="en-US" dirty="0"/>
              <a:t>In the cross sectional dataset of the ASPSF cohort, we created models of cognitive function (a general memory measure, LGSSU) and disaggregated them by sex. Results show that higher education is associated with better memory performance, while higher age is associated with worse. Interestingly, we observed a slight sex difference in the age association, with the age-related decrease affecting women less than men (beta -7.8 and -4.15 for women and men, respectively). After including structure volumes and performing feature selection, the region </a:t>
            </a:r>
            <a:r>
              <a:rPr lang="en-US" dirty="0" err="1">
                <a:solidFill>
                  <a:srgbClr val="FF0000"/>
                </a:solidFill>
              </a:rPr>
              <a:t>Left.Cerebellum.White.Matter</a:t>
            </a:r>
            <a:r>
              <a:rPr lang="en-US" dirty="0">
                <a:solidFill>
                  <a:srgbClr val="FF0000"/>
                </a:solidFill>
              </a:rPr>
              <a:t> </a:t>
            </a:r>
            <a:r>
              <a:rPr lang="en-US" dirty="0"/>
              <a:t>appears to have an independent effect on memory performance (with no sex difference), while the </a:t>
            </a:r>
            <a:r>
              <a:rPr lang="en-US" dirty="0" err="1">
                <a:solidFill>
                  <a:srgbClr val="FF0000"/>
                </a:solidFill>
              </a:rPr>
              <a:t>Right.choroid.plexus</a:t>
            </a:r>
            <a:r>
              <a:rPr lang="en-US" dirty="0">
                <a:solidFill>
                  <a:srgbClr val="FF0000"/>
                </a:solidFill>
              </a:rPr>
              <a:t> </a:t>
            </a:r>
            <a:r>
              <a:rPr lang="en-US" dirty="0"/>
              <a:t>seems to have a significant effect in women only.</a:t>
            </a:r>
          </a:p>
        </p:txBody>
      </p:sp>
    </p:spTree>
    <p:extLst>
      <p:ext uri="{BB962C8B-B14F-4D97-AF65-F5344CB8AC3E}">
        <p14:creationId xmlns:p14="http://schemas.microsoft.com/office/powerpoint/2010/main" val="1876939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BBC5-A190-47BC-8A40-3A6479E4499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61C9FE9-AAF7-4809-A373-1AE3E7484E1F}"/>
              </a:ext>
            </a:extLst>
          </p:cNvPr>
          <p:cNvSpPr>
            <a:spLocks noGrp="1"/>
          </p:cNvSpPr>
          <p:nvPr>
            <p:ph idx="1"/>
          </p:nvPr>
        </p:nvSpPr>
        <p:spPr>
          <a:xfrm>
            <a:off x="913795" y="1732449"/>
            <a:ext cx="10353762" cy="4951815"/>
          </a:xfrm>
        </p:spPr>
        <p:txBody>
          <a:bodyPr>
            <a:normAutofit fontScale="62500" lnSpcReduction="20000"/>
          </a:bodyPr>
          <a:lstStyle/>
          <a:p>
            <a:pPr marL="36900" indent="0">
              <a:buNone/>
            </a:pPr>
            <a:r>
              <a:rPr lang="en-US" sz="1900" dirty="0">
                <a:effectLst/>
                <a:latin typeface="Arial" panose="020B0604020202020204" pitchFamily="34" charset="0"/>
                <a:ea typeface="Arial" panose="020B0604020202020204" pitchFamily="34" charset="0"/>
              </a:rPr>
              <a:t>In </a:t>
            </a:r>
            <a:r>
              <a:rPr lang="en-US" sz="1900" b="1" u="sng" dirty="0">
                <a:effectLst/>
                <a:latin typeface="Arial" panose="020B0604020202020204" pitchFamily="34" charset="0"/>
                <a:ea typeface="Arial" panose="020B0604020202020204" pitchFamily="34" charset="0"/>
              </a:rPr>
              <a:t>AIM 1 ASPSF</a:t>
            </a:r>
            <a:r>
              <a:rPr lang="en-US" sz="1900" dirty="0">
                <a:effectLst/>
                <a:latin typeface="Arial" panose="020B0604020202020204" pitchFamily="34" charset="0"/>
                <a:ea typeface="Arial" panose="020B0604020202020204" pitchFamily="34" charset="0"/>
              </a:rPr>
              <a:t> results, for</a:t>
            </a:r>
          </a:p>
          <a:p>
            <a:pPr marL="36900" indent="0">
              <a:buNone/>
            </a:pPr>
            <a:r>
              <a:rPr lang="en-US" sz="1900" u="sng" dirty="0">
                <a:effectLst/>
                <a:latin typeface="Arial" panose="020B0604020202020204" pitchFamily="34" charset="0"/>
                <a:ea typeface="Arial" panose="020B0604020202020204" pitchFamily="34" charset="0"/>
              </a:rPr>
              <a:t>model 1:</a:t>
            </a:r>
            <a:r>
              <a:rPr lang="en-US" sz="1900" dirty="0">
                <a:effectLst/>
                <a:latin typeface="Arial" panose="020B0604020202020204" pitchFamily="34" charset="0"/>
                <a:ea typeface="Arial" panose="020B0604020202020204" pitchFamily="34" charset="0"/>
              </a:rPr>
              <a:t>Y1=SEX, Y2=AGE.BL, Y3=AGE.FU and Y4= HYPERTENSION ~ </a:t>
            </a:r>
            <a:r>
              <a:rPr lang="en-US" sz="1900" dirty="0" err="1">
                <a:effectLst/>
                <a:latin typeface="Arial" panose="020B0604020202020204" pitchFamily="34" charset="0"/>
                <a:ea typeface="Arial" panose="020B0604020202020204" pitchFamily="34" charset="0"/>
              </a:rPr>
              <a:t>Xn</a:t>
            </a:r>
            <a:r>
              <a:rPr lang="en-US" sz="1900" dirty="0">
                <a:effectLst/>
                <a:latin typeface="Arial" panose="020B0604020202020204" pitchFamily="34" charset="0"/>
                <a:ea typeface="Arial" panose="020B0604020202020204" pitchFamily="34" charset="0"/>
              </a:rPr>
              <a:t>=Brain Regions) </a:t>
            </a:r>
            <a:r>
              <a:rPr lang="en-US" sz="1900" b="1" dirty="0">
                <a:effectLst/>
                <a:latin typeface="Arial" panose="020B0604020202020204" pitchFamily="34" charset="0"/>
                <a:ea typeface="Arial" panose="020B0604020202020204" pitchFamily="34" charset="0"/>
              </a:rPr>
              <a:t>AND </a:t>
            </a:r>
            <a:r>
              <a:rPr lang="en-US" sz="1900" u="sng" dirty="0">
                <a:effectLst/>
                <a:latin typeface="Arial" panose="020B0604020202020204" pitchFamily="34" charset="0"/>
                <a:ea typeface="Arial" panose="020B0604020202020204" pitchFamily="34" charset="0"/>
              </a:rPr>
              <a:t>model 2</a:t>
            </a:r>
            <a:r>
              <a:rPr lang="en-US" sz="1900" dirty="0">
                <a:effectLst/>
                <a:latin typeface="Arial" panose="020B0604020202020204" pitchFamily="34" charset="0"/>
                <a:ea typeface="Arial" panose="020B0604020202020204" pitchFamily="34" charset="0"/>
              </a:rPr>
              <a:t>  (</a:t>
            </a:r>
            <a:r>
              <a:rPr lang="en-US" sz="1900" dirty="0" err="1">
                <a:effectLst/>
                <a:latin typeface="Arial" panose="020B0604020202020204" pitchFamily="34" charset="0"/>
                <a:ea typeface="Arial" panose="020B0604020202020204" pitchFamily="34" charset="0"/>
              </a:rPr>
              <a:t>Yn</a:t>
            </a:r>
            <a:r>
              <a:rPr lang="en-US" sz="1900" dirty="0">
                <a:effectLst/>
                <a:latin typeface="Arial" panose="020B0604020202020204" pitchFamily="34" charset="0"/>
                <a:ea typeface="Arial" panose="020B0604020202020204" pitchFamily="34" charset="0"/>
              </a:rPr>
              <a:t>=Brain </a:t>
            </a:r>
            <a:r>
              <a:rPr lang="en-US" sz="1900" dirty="0" err="1">
                <a:effectLst/>
                <a:latin typeface="Arial" panose="020B0604020202020204" pitchFamily="34" charset="0"/>
                <a:ea typeface="Arial" panose="020B0604020202020204" pitchFamily="34" charset="0"/>
              </a:rPr>
              <a:t>region~Xn</a:t>
            </a:r>
            <a:r>
              <a:rPr lang="en-US" sz="1900" dirty="0">
                <a:effectLst/>
                <a:latin typeface="Arial" panose="020B0604020202020204" pitchFamily="34" charset="0"/>
                <a:ea typeface="Arial" panose="020B0604020202020204" pitchFamily="34" charset="0"/>
              </a:rPr>
              <a:t>=SEX+AGEBL+AGE.FU+EDU)</a:t>
            </a:r>
            <a:endParaRPr lang="en-US" sz="1900" u="sng" dirty="0">
              <a:effectLst/>
              <a:latin typeface="Arial" panose="020B0604020202020204" pitchFamily="34" charset="0"/>
              <a:ea typeface="Arial" panose="020B0604020202020204" pitchFamily="34" charset="0"/>
            </a:endParaRPr>
          </a:p>
          <a:p>
            <a:pPr marL="0" indent="0" algn="just">
              <a:lnSpc>
                <a:spcPct val="115000"/>
              </a:lnSpc>
              <a:spcBef>
                <a:spcPts val="1200"/>
              </a:spcBef>
              <a:spcAft>
                <a:spcPts val="1200"/>
              </a:spcAft>
              <a:buNone/>
            </a:pPr>
            <a:r>
              <a:rPr lang="en-US" sz="1900" u="sng" dirty="0">
                <a:effectLst/>
                <a:latin typeface="Arial" panose="020B0604020202020204" pitchFamily="34" charset="0"/>
                <a:ea typeface="Arial" panose="020B0604020202020204" pitchFamily="34" charset="0"/>
              </a:rPr>
              <a:t>First observation:</a:t>
            </a:r>
            <a:r>
              <a:rPr lang="en-US" sz="1900" dirty="0">
                <a:effectLst/>
                <a:latin typeface="Arial" panose="020B0604020202020204" pitchFamily="34" charset="0"/>
                <a:ea typeface="Arial" panose="020B0604020202020204" pitchFamily="34" charset="0"/>
              </a:rPr>
              <a:t> </a:t>
            </a:r>
            <a:r>
              <a:rPr lang="en-US" sz="1900" b="1" dirty="0">
                <a:effectLst/>
                <a:latin typeface="Arial" panose="020B0604020202020204" pitchFamily="34" charset="0"/>
                <a:ea typeface="Arial" panose="020B0604020202020204" pitchFamily="34" charset="0"/>
              </a:rPr>
              <a:t>G temporal middle </a:t>
            </a:r>
            <a:r>
              <a:rPr lang="en-US" sz="1900" dirty="0">
                <a:effectLst/>
                <a:latin typeface="Arial" panose="020B0604020202020204" pitchFamily="34" charset="0"/>
                <a:ea typeface="Arial" panose="020B0604020202020204" pitchFamily="34" charset="0"/>
              </a:rPr>
              <a:t>and</a:t>
            </a:r>
            <a:r>
              <a:rPr lang="en-US" sz="1900" b="1" dirty="0">
                <a:effectLst/>
                <a:latin typeface="Arial" panose="020B0604020202020204" pitchFamily="34" charset="0"/>
                <a:ea typeface="Arial" panose="020B0604020202020204" pitchFamily="34" charset="0"/>
              </a:rPr>
              <a:t> AGEBL and AGE.FU</a:t>
            </a:r>
            <a:r>
              <a:rPr lang="en-US" sz="1900" dirty="0">
                <a:effectLst/>
                <a:latin typeface="Arial" panose="020B0604020202020204" pitchFamily="34" charset="0"/>
                <a:ea typeface="Arial" panose="020B0604020202020204" pitchFamily="34" charset="0"/>
              </a:rPr>
              <a:t> shows a degree of statistical significance in both model 1 and model 2. While the association is significant at the p &lt; 0.05 level for Model 2, it is only significant at the p &lt; 0.1 level for model 1.</a:t>
            </a:r>
          </a:p>
          <a:p>
            <a:pPr marL="0" indent="0" algn="just">
              <a:lnSpc>
                <a:spcPct val="115000"/>
              </a:lnSpc>
              <a:spcBef>
                <a:spcPts val="1200"/>
              </a:spcBef>
              <a:spcAft>
                <a:spcPts val="1200"/>
              </a:spcAft>
              <a:buNone/>
            </a:pPr>
            <a:r>
              <a:rPr lang="en-US" sz="1900" dirty="0">
                <a:effectLst/>
                <a:latin typeface="Arial" panose="020B0604020202020204" pitchFamily="34" charset="0"/>
                <a:ea typeface="Arial" panose="020B0604020202020204" pitchFamily="34" charset="0"/>
              </a:rPr>
              <a:t>Similarly, the association between </a:t>
            </a:r>
            <a:r>
              <a:rPr lang="en-US" sz="1900" b="1" dirty="0">
                <a:effectLst/>
                <a:latin typeface="Arial" panose="020B0604020202020204" pitchFamily="34" charset="0"/>
                <a:ea typeface="Arial" panose="020B0604020202020204" pitchFamily="34" charset="0"/>
              </a:rPr>
              <a:t>Right Hippocampus </a:t>
            </a:r>
            <a:r>
              <a:rPr lang="en-US" sz="1900" dirty="0">
                <a:effectLst/>
                <a:latin typeface="Arial" panose="020B0604020202020204" pitchFamily="34" charset="0"/>
                <a:ea typeface="Arial" panose="020B0604020202020204" pitchFamily="34" charset="0"/>
              </a:rPr>
              <a:t>and </a:t>
            </a:r>
            <a:r>
              <a:rPr lang="en-US" sz="1900" b="1" dirty="0">
                <a:effectLst/>
                <a:latin typeface="Arial" panose="020B0604020202020204" pitchFamily="34" charset="0"/>
                <a:ea typeface="Arial" panose="020B0604020202020204" pitchFamily="34" charset="0"/>
              </a:rPr>
              <a:t>AGE.BL and AGE.FU</a:t>
            </a:r>
            <a:r>
              <a:rPr lang="en-US" sz="1900" dirty="0">
                <a:effectLst/>
                <a:latin typeface="Arial" panose="020B0604020202020204" pitchFamily="34" charset="0"/>
                <a:ea typeface="Arial" panose="020B0604020202020204" pitchFamily="34" charset="0"/>
              </a:rPr>
              <a:t> was significant at the p &lt; 0.05 level in model 2 and significant at the p&lt;0.1 level in model 1.</a:t>
            </a:r>
          </a:p>
          <a:p>
            <a:pPr marL="0" indent="0" algn="just">
              <a:lnSpc>
                <a:spcPct val="115000"/>
              </a:lnSpc>
              <a:spcBef>
                <a:spcPts val="1200"/>
              </a:spcBef>
              <a:spcAft>
                <a:spcPts val="1200"/>
              </a:spcAft>
              <a:buNone/>
            </a:pPr>
            <a:r>
              <a:rPr lang="en-US" sz="1900" dirty="0">
                <a:effectLst/>
                <a:latin typeface="Arial" panose="020B0604020202020204" pitchFamily="34" charset="0"/>
                <a:ea typeface="Arial" panose="020B0604020202020204" pitchFamily="34" charset="0"/>
              </a:rPr>
              <a:t>-&gt; This result was to be expected, as it is known that medial temporal lobe regions progressively reduce their volume with age [35]. Our analysis shows a borderline significance in model 1, implying that this relationship is so strong that, mathematically, the more atrophy is found, the more likely the person is to be aged. The lateralization of these findings requires further investigation.</a:t>
            </a:r>
          </a:p>
          <a:p>
            <a:pPr marL="0" indent="0" algn="just">
              <a:lnSpc>
                <a:spcPct val="115000"/>
              </a:lnSpc>
              <a:spcBef>
                <a:spcPts val="1200"/>
              </a:spcBef>
              <a:spcAft>
                <a:spcPts val="1200"/>
              </a:spcAft>
              <a:buNone/>
            </a:pPr>
            <a:r>
              <a:rPr lang="en-US" sz="1900" u="sng" dirty="0">
                <a:effectLst/>
                <a:latin typeface="Arial" panose="020B0604020202020204" pitchFamily="34" charset="0"/>
                <a:ea typeface="Arial" panose="020B0604020202020204" pitchFamily="34" charset="0"/>
              </a:rPr>
              <a:t>Second Observation:</a:t>
            </a:r>
            <a:r>
              <a:rPr lang="en-US" sz="1900" dirty="0">
                <a:effectLst/>
                <a:latin typeface="Arial" panose="020B0604020202020204" pitchFamily="34" charset="0"/>
                <a:ea typeface="Arial" panose="020B0604020202020204" pitchFamily="34" charset="0"/>
              </a:rPr>
              <a:t>  </a:t>
            </a:r>
            <a:r>
              <a:rPr lang="en-US" sz="1900" b="1" dirty="0">
                <a:effectLst/>
                <a:latin typeface="Arial" panose="020B0604020202020204" pitchFamily="34" charset="0"/>
                <a:ea typeface="Arial" panose="020B0604020202020204" pitchFamily="34" charset="0"/>
              </a:rPr>
              <a:t>Left Caudate and Left Thalamus Proper </a:t>
            </a:r>
            <a:r>
              <a:rPr lang="en-US" sz="1900" dirty="0">
                <a:effectLst/>
                <a:latin typeface="Arial" panose="020B0604020202020204" pitchFamily="34" charset="0"/>
                <a:ea typeface="Arial" panose="020B0604020202020204" pitchFamily="34" charset="0"/>
              </a:rPr>
              <a:t>show a significant association with </a:t>
            </a:r>
            <a:r>
              <a:rPr lang="en-US" sz="1900" b="1" dirty="0">
                <a:effectLst/>
                <a:latin typeface="Arial" panose="020B0604020202020204" pitchFamily="34" charset="0"/>
                <a:ea typeface="Arial" panose="020B0604020202020204" pitchFamily="34" charset="0"/>
              </a:rPr>
              <a:t>HYPERTENSION </a:t>
            </a:r>
            <a:r>
              <a:rPr lang="en-US" sz="1900" dirty="0">
                <a:effectLst/>
                <a:latin typeface="Arial" panose="020B0604020202020204" pitchFamily="34" charset="0"/>
                <a:ea typeface="Arial" panose="020B0604020202020204" pitchFamily="34" charset="0"/>
              </a:rPr>
              <a:t>in both models (at the p &lt; 0.05 level in model 1 and at the p &lt; 0.1 level in model 2). </a:t>
            </a:r>
          </a:p>
          <a:p>
            <a:pPr marL="0" indent="0" algn="just">
              <a:lnSpc>
                <a:spcPct val="115000"/>
              </a:lnSpc>
              <a:spcBef>
                <a:spcPts val="1200"/>
              </a:spcBef>
              <a:spcAft>
                <a:spcPts val="1200"/>
              </a:spcAft>
              <a:buNone/>
            </a:pPr>
            <a:r>
              <a:rPr lang="en-US" sz="1900" dirty="0">
                <a:effectLst/>
                <a:latin typeface="Arial" panose="020B0604020202020204" pitchFamily="34" charset="0"/>
                <a:ea typeface="Arial" panose="020B0604020202020204" pitchFamily="34" charset="0"/>
              </a:rPr>
              <a:t>-&gt; This result points to a close relationship between hypertension and atrophy of basal ganglia and thalamus. This is in line with previous results that point to a negative effect of hypertension on brain volumes in these structures[36].</a:t>
            </a:r>
          </a:p>
          <a:p>
            <a:pPr marL="0" indent="0" algn="just">
              <a:lnSpc>
                <a:spcPct val="115000"/>
              </a:lnSpc>
              <a:spcBef>
                <a:spcPts val="1200"/>
              </a:spcBef>
              <a:spcAft>
                <a:spcPts val="1200"/>
              </a:spcAft>
              <a:buNone/>
            </a:pPr>
            <a:r>
              <a:rPr lang="en-US" sz="1900" u="sng" dirty="0">
                <a:effectLst/>
                <a:latin typeface="Arial" panose="020B0604020202020204" pitchFamily="34" charset="0"/>
                <a:ea typeface="Arial" panose="020B0604020202020204" pitchFamily="34" charset="0"/>
              </a:rPr>
              <a:t>Third Observation: </a:t>
            </a:r>
            <a:r>
              <a:rPr lang="en-US" sz="1900" dirty="0">
                <a:effectLst/>
                <a:latin typeface="Arial" panose="020B0604020202020204" pitchFamily="34" charset="0"/>
                <a:ea typeface="Arial" panose="020B0604020202020204" pitchFamily="34" charset="0"/>
              </a:rPr>
              <a:t> </a:t>
            </a:r>
            <a:r>
              <a:rPr lang="en-US" sz="1900" b="1" dirty="0" err="1">
                <a:effectLst/>
                <a:latin typeface="Arial" panose="020B0604020202020204" pitchFamily="34" charset="0"/>
                <a:ea typeface="Arial" panose="020B0604020202020204" pitchFamily="34" charset="0"/>
              </a:rPr>
              <a:t>L.lateral</a:t>
            </a:r>
            <a:r>
              <a:rPr lang="en-US" sz="1900" b="1" dirty="0">
                <a:effectLst/>
                <a:latin typeface="Arial" panose="020B0604020202020204" pitchFamily="34" charset="0"/>
                <a:ea typeface="Arial" panose="020B0604020202020204" pitchFamily="34" charset="0"/>
              </a:rPr>
              <a:t> orbitofrontal </a:t>
            </a:r>
            <a:r>
              <a:rPr lang="en-US" sz="1900" dirty="0">
                <a:effectLst/>
                <a:latin typeface="Arial" panose="020B0604020202020204" pitchFamily="34" charset="0"/>
                <a:ea typeface="Arial" panose="020B0604020202020204" pitchFamily="34" charset="0"/>
              </a:rPr>
              <a:t>is a significant association with </a:t>
            </a:r>
            <a:r>
              <a:rPr lang="en-US" sz="1900" b="1" dirty="0">
                <a:effectLst/>
                <a:latin typeface="Arial" panose="020B0604020202020204" pitchFamily="34" charset="0"/>
                <a:ea typeface="Arial" panose="020B0604020202020204" pitchFamily="34" charset="0"/>
              </a:rPr>
              <a:t>SEX </a:t>
            </a:r>
            <a:r>
              <a:rPr lang="en-US" sz="1900" dirty="0">
                <a:effectLst/>
                <a:latin typeface="Arial" panose="020B0604020202020204" pitchFamily="34" charset="0"/>
                <a:ea typeface="Arial" panose="020B0604020202020204" pitchFamily="34" charset="0"/>
              </a:rPr>
              <a:t>in both models (at the p&lt;0.05 level in model 1 and at the p &lt; 0.1 level in model 2).</a:t>
            </a:r>
          </a:p>
          <a:p>
            <a:pPr marL="0" marR="0" indent="0" algn="just">
              <a:lnSpc>
                <a:spcPct val="115000"/>
              </a:lnSpc>
              <a:spcBef>
                <a:spcPts val="1200"/>
              </a:spcBef>
              <a:spcAft>
                <a:spcPts val="1200"/>
              </a:spcAft>
              <a:buNone/>
            </a:pPr>
            <a:endParaRPr lang="en-US" sz="1800" dirty="0">
              <a:effectLst/>
              <a:latin typeface="Arial" panose="020B0604020202020204" pitchFamily="34" charset="0"/>
              <a:ea typeface="Arial" panose="020B0604020202020204" pitchFamily="34" charset="0"/>
            </a:endParaRPr>
          </a:p>
          <a:p>
            <a:pPr marL="0" marR="0" indent="0" algn="just">
              <a:lnSpc>
                <a:spcPct val="115000"/>
              </a:lnSpc>
              <a:spcBef>
                <a:spcPts val="1200"/>
              </a:spcBef>
              <a:spcAft>
                <a:spcPts val="1200"/>
              </a:spcAft>
              <a:buNone/>
            </a:pPr>
            <a:endParaRPr lang="en-US" sz="1800" dirty="0">
              <a:effectLst/>
              <a:latin typeface="Arial" panose="020B0604020202020204" pitchFamily="34" charset="0"/>
              <a:ea typeface="Arial" panose="020B0604020202020204" pitchFamily="34" charset="0"/>
            </a:endParaRPr>
          </a:p>
          <a:p>
            <a:pPr marL="36900" indent="0">
              <a:buNone/>
            </a:pPr>
            <a:endParaRPr lang="en-US" dirty="0"/>
          </a:p>
        </p:txBody>
      </p:sp>
    </p:spTree>
    <p:extLst>
      <p:ext uri="{BB962C8B-B14F-4D97-AF65-F5344CB8AC3E}">
        <p14:creationId xmlns:p14="http://schemas.microsoft.com/office/powerpoint/2010/main" val="1125979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BCA-FC89-4358-B4BC-5A45E6832D3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C4BF73B-3C89-4EBE-A802-CAD24F28E2AF}"/>
              </a:ext>
            </a:extLst>
          </p:cNvPr>
          <p:cNvSpPr>
            <a:spLocks noGrp="1"/>
          </p:cNvSpPr>
          <p:nvPr>
            <p:ph idx="1"/>
          </p:nvPr>
        </p:nvSpPr>
        <p:spPr/>
        <p:txBody>
          <a:bodyPr/>
          <a:lstStyle/>
          <a:p>
            <a:pPr marL="36900" indent="0">
              <a:buNone/>
            </a:pPr>
            <a:r>
              <a:rPr lang="en-US" sz="1800" dirty="0">
                <a:effectLst/>
                <a:latin typeface="Arial" panose="020B0604020202020204" pitchFamily="34" charset="0"/>
                <a:ea typeface="Arial" panose="020B0604020202020204" pitchFamily="34" charset="0"/>
              </a:rPr>
              <a:t>In </a:t>
            </a:r>
            <a:r>
              <a:rPr lang="en-US" sz="1800" b="1" u="sng" dirty="0">
                <a:effectLst/>
                <a:latin typeface="Arial" panose="020B0604020202020204" pitchFamily="34" charset="0"/>
                <a:ea typeface="Arial" panose="020B0604020202020204" pitchFamily="34" charset="0"/>
              </a:rPr>
              <a:t>AIM 1 PRODEM</a:t>
            </a:r>
            <a:r>
              <a:rPr lang="en-US" sz="1800" dirty="0">
                <a:effectLst/>
                <a:latin typeface="Arial" panose="020B0604020202020204" pitchFamily="34" charset="0"/>
                <a:ea typeface="Arial" panose="020B0604020202020204" pitchFamily="34" charset="0"/>
              </a:rPr>
              <a:t> results:</a:t>
            </a:r>
          </a:p>
          <a:p>
            <a:pPr marL="36900" indent="0">
              <a:buNone/>
            </a:pPr>
            <a:r>
              <a:rPr lang="en-US" sz="1800" u="sng" dirty="0">
                <a:effectLst/>
                <a:latin typeface="Arial" panose="020B0604020202020204" pitchFamily="34" charset="0"/>
                <a:ea typeface="Arial" panose="020B0604020202020204" pitchFamily="34" charset="0"/>
              </a:rPr>
              <a:t>Model 1</a:t>
            </a:r>
            <a:r>
              <a:rPr lang="en-US" sz="1800" dirty="0">
                <a:effectLst/>
                <a:latin typeface="Arial" panose="020B0604020202020204" pitchFamily="34" charset="0"/>
                <a:ea typeface="Arial" panose="020B0604020202020204" pitchFamily="34" charset="0"/>
              </a:rPr>
              <a:t> (Y1=(SEX), Y2=AGE.BL, Y3=AGE.FU, and Y4= EDU ~ </a:t>
            </a:r>
            <a:r>
              <a:rPr lang="en-US" sz="1800" dirty="0" err="1">
                <a:effectLst/>
                <a:latin typeface="Arial" panose="020B0604020202020204" pitchFamily="34" charset="0"/>
                <a:ea typeface="Arial" panose="020B0604020202020204" pitchFamily="34" charset="0"/>
              </a:rPr>
              <a:t>Xn</a:t>
            </a:r>
            <a:r>
              <a:rPr lang="en-US" sz="1800" dirty="0">
                <a:effectLst/>
                <a:latin typeface="Arial" panose="020B0604020202020204" pitchFamily="34" charset="0"/>
                <a:ea typeface="Arial" panose="020B0604020202020204" pitchFamily="34" charset="0"/>
              </a:rPr>
              <a:t>=Brain Regions)</a:t>
            </a:r>
          </a:p>
          <a:p>
            <a:pPr marL="36900" indent="0">
              <a:buNone/>
            </a:pPr>
            <a:r>
              <a:rPr lang="en-US" sz="1600" u="sng" dirty="0"/>
              <a:t>First observation</a:t>
            </a:r>
            <a:r>
              <a:rPr lang="en-US" sz="1600" dirty="0"/>
              <a:t>: Although we have a relatively small dataset, we do get a number of brain regions that appear to have strong statistical significance for most of the combinations of parts P1-P6 (i.e., subsets of brain morphometry measurements) with the four dependent variables that we chose (SEX, AGE.BL, AGE.FU, EDU). Of course, these should be taken as indicative given the size of the dataset; however, they are still results worth reporting, even more so in order to be cross-checked in the future with larger datasets. </a:t>
            </a:r>
          </a:p>
          <a:p>
            <a:pPr marL="36900" indent="0">
              <a:buNone/>
            </a:pPr>
            <a:r>
              <a:rPr lang="en-US" sz="1600" u="sng" dirty="0"/>
              <a:t>Second observation: </a:t>
            </a:r>
            <a:r>
              <a:rPr lang="en-US" sz="1600" dirty="0"/>
              <a:t>There seems to be quite some L-to-R hemisphere asymmetry regarding the brain morphometry measurements that are significant: This can be easily be verified by looking at the whether any significant measurement for the case of subset P2 (Left hemisphere) has its equivalent Right hemisphere measurements included in P3 and vice-versa; and similarly for P5 (Left) with P6 (Right). </a:t>
            </a:r>
            <a:endParaRPr lang="en-US" sz="1800" dirty="0">
              <a:effectLst/>
              <a:latin typeface="Arial" panose="020B0604020202020204" pitchFamily="34" charset="0"/>
              <a:ea typeface="Arial" panose="020B0604020202020204" pitchFamily="34" charset="0"/>
            </a:endParaRPr>
          </a:p>
          <a:p>
            <a:pPr marL="36900" indent="0">
              <a:buNone/>
            </a:pPr>
            <a:endParaRPr lang="en-US" sz="18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888643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645F-3FA9-4421-AFC5-E7C1B8E84A61}"/>
              </a:ext>
            </a:extLst>
          </p:cNvPr>
          <p:cNvSpPr>
            <a:spLocks noGrp="1"/>
          </p:cNvSpPr>
          <p:nvPr>
            <p:ph type="title"/>
          </p:nvPr>
        </p:nvSpPr>
        <p:spPr>
          <a:xfrm>
            <a:off x="758347" y="0"/>
            <a:ext cx="10353762" cy="970450"/>
          </a:xfrm>
        </p:spPr>
        <p:txBody>
          <a:bodyPr/>
          <a:lstStyle/>
          <a:p>
            <a:r>
              <a:rPr lang="en-US" dirty="0"/>
              <a:t>Discussion</a:t>
            </a:r>
          </a:p>
        </p:txBody>
      </p:sp>
      <p:sp>
        <p:nvSpPr>
          <p:cNvPr id="3" name="Content Placeholder 2">
            <a:extLst>
              <a:ext uri="{FF2B5EF4-FFF2-40B4-BE49-F238E27FC236}">
                <a16:creationId xmlns:a16="http://schemas.microsoft.com/office/drawing/2014/main" id="{63908B1D-FFA5-4741-84B8-03C0D0D56FE9}"/>
              </a:ext>
            </a:extLst>
          </p:cNvPr>
          <p:cNvSpPr>
            <a:spLocks noGrp="1"/>
          </p:cNvSpPr>
          <p:nvPr>
            <p:ph idx="1"/>
          </p:nvPr>
        </p:nvSpPr>
        <p:spPr>
          <a:xfrm>
            <a:off x="913795" y="970451"/>
            <a:ext cx="10353762" cy="5466926"/>
          </a:xfrm>
        </p:spPr>
        <p:txBody>
          <a:bodyPr>
            <a:normAutofit fontScale="85000" lnSpcReduction="20000"/>
          </a:bodyPr>
          <a:lstStyle/>
          <a:p>
            <a:pPr marL="0" marR="0" algn="just">
              <a:lnSpc>
                <a:spcPct val="115000"/>
              </a:lnSpc>
              <a:spcBef>
                <a:spcPts val="1200"/>
              </a:spcBef>
              <a:spcAft>
                <a:spcPts val="1200"/>
              </a:spcAft>
            </a:pPr>
            <a:r>
              <a:rPr lang="en-US" sz="1800" u="sng" dirty="0">
                <a:effectLst/>
                <a:latin typeface="Arial" panose="020B0604020202020204" pitchFamily="34" charset="0"/>
                <a:ea typeface="Arial" panose="020B0604020202020204" pitchFamily="34" charset="0"/>
              </a:rPr>
              <a:t>Third observation:</a:t>
            </a:r>
            <a:r>
              <a:rPr lang="en-US" sz="1800" dirty="0">
                <a:effectLst/>
                <a:latin typeface="Arial" panose="020B0604020202020204" pitchFamily="34" charset="0"/>
                <a:ea typeface="Arial" panose="020B0604020202020204" pitchFamily="34" charset="0"/>
              </a:rPr>
              <a:t> There seems to be quite some</a:t>
            </a:r>
            <a:r>
              <a:rPr lang="en-US" sz="1800" b="1" dirty="0">
                <a:effectLst/>
                <a:latin typeface="Arial" panose="020B0604020202020204" pitchFamily="34" charset="0"/>
                <a:ea typeface="Arial" panose="020B0604020202020204" pitchFamily="34" charset="0"/>
              </a:rPr>
              <a:t> overlap in the significant features (morphometry measurements) for the dependent variable AGE.BL with those for the dependent variable AGE.FU</a:t>
            </a:r>
            <a:r>
              <a:rPr lang="en-US" sz="1800" dirty="0">
                <a:effectLst/>
                <a:latin typeface="Arial" panose="020B0604020202020204" pitchFamily="34" charset="0"/>
                <a:ea typeface="Arial" panose="020B0604020202020204" pitchFamily="34" charset="0"/>
              </a:rPr>
              <a:t>, as is to be expected; in more detail, </a:t>
            </a:r>
            <a:r>
              <a:rPr lang="en-US" sz="1800" b="1" dirty="0">
                <a:effectLst/>
                <a:latin typeface="Arial" panose="020B0604020202020204" pitchFamily="34" charset="0"/>
                <a:ea typeface="Arial" panose="020B0604020202020204" pitchFamily="34" charset="0"/>
              </a:rPr>
              <a:t>the percentages of overlap for the green band (0.05) are: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P1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P2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P3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P4 = 90%.( Right vessel is present in the green AGE.BL and not in the green of AGE.FU but in the yellow of AGE.FU)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P5 = 90%(</a:t>
            </a:r>
            <a:r>
              <a:rPr lang="en-US" sz="1800" b="1" dirty="0" err="1">
                <a:solidFill>
                  <a:srgbClr val="980000"/>
                </a:solidFill>
                <a:effectLst/>
                <a:latin typeface="Arial" panose="020B0604020202020204" pitchFamily="34" charset="0"/>
                <a:ea typeface="Arial" panose="020B0604020202020204" pitchFamily="34" charset="0"/>
              </a:rPr>
              <a:t>CC_Central_Volume</a:t>
            </a:r>
            <a:r>
              <a:rPr lang="en-US" sz="1800" b="1" dirty="0">
                <a:solidFill>
                  <a:srgbClr val="980000"/>
                </a:solidFill>
                <a:effectLst/>
                <a:latin typeface="Arial" panose="020B0604020202020204" pitchFamily="34" charset="0"/>
                <a:ea typeface="Arial" panose="020B0604020202020204" pitchFamily="34" charset="0"/>
              </a:rPr>
              <a:t> is present in the green of  AGE.BL but not in the green of AGE.FU but present in yellow of AGE.FU),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P6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1200"/>
              </a:spcBef>
              <a:spcAft>
                <a:spcPts val="1200"/>
              </a:spcAft>
            </a:pPr>
            <a:r>
              <a:rPr lang="en-US" sz="1800" b="1" dirty="0">
                <a:effectLst/>
                <a:latin typeface="Arial" panose="020B0604020202020204" pitchFamily="34" charset="0"/>
                <a:ea typeface="Arial" panose="020B0604020202020204" pitchFamily="34" charset="0"/>
              </a:rPr>
              <a:t>The percentages of overlap for the green and yellow bands </a:t>
            </a:r>
            <a:r>
              <a:rPr lang="en-US" sz="1800" b="1" dirty="0" err="1">
                <a:effectLst/>
                <a:latin typeface="Arial" panose="020B0604020202020204" pitchFamily="34" charset="0"/>
                <a:ea typeface="Arial" panose="020B0604020202020204" pitchFamily="34" charset="0"/>
              </a:rPr>
              <a:t>i.e</a:t>
            </a:r>
            <a:r>
              <a:rPr lang="en-US" sz="1800" b="1" dirty="0">
                <a:effectLst/>
                <a:latin typeface="Arial" panose="020B0604020202020204" pitchFamily="34" charset="0"/>
                <a:ea typeface="Arial" panose="020B0604020202020204" pitchFamily="34" charset="0"/>
              </a:rPr>
              <a:t> ( &lt;0.05 and 0.05&lt;p&lt;0.1) are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P1 = 90 % ( CSF::Volume present in AGE.FU and not in AGE.BL)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P2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P3 = 100 %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P4 = 90 % ( </a:t>
            </a:r>
            <a:r>
              <a:rPr lang="en-US" sz="1800" b="1" dirty="0" err="1">
                <a:solidFill>
                  <a:srgbClr val="980000"/>
                </a:solidFill>
                <a:effectLst/>
                <a:latin typeface="Arial" panose="020B0604020202020204" pitchFamily="34" charset="0"/>
                <a:ea typeface="Arial" panose="020B0604020202020204" pitchFamily="34" charset="0"/>
              </a:rPr>
              <a:t>Left_VentralDC</a:t>
            </a:r>
            <a:r>
              <a:rPr lang="en-US" sz="1800" b="1" dirty="0">
                <a:solidFill>
                  <a:srgbClr val="980000"/>
                </a:solidFill>
                <a:effectLst/>
                <a:latin typeface="Arial" panose="020B0604020202020204" pitchFamily="34" charset="0"/>
                <a:ea typeface="Arial" panose="020B0604020202020204" pitchFamily="34" charset="0"/>
              </a:rPr>
              <a:t>  present in AGE.FU and not in AGE.BL) ,</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P5 = 90 % ( Cortex_Volume is present in AGE.FU and not in AGE.BL)</a:t>
            </a: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b="1" dirty="0">
                <a:solidFill>
                  <a:srgbClr val="980000"/>
                </a:solidFill>
                <a:effectLst/>
                <a:latin typeface="Arial" panose="020B0604020202020204" pitchFamily="34" charset="0"/>
                <a:ea typeface="Arial" panose="020B0604020202020204" pitchFamily="34" charset="0"/>
              </a:rPr>
              <a:t>P6 = 90 % ( </a:t>
            </a:r>
            <a:r>
              <a:rPr lang="en-US" sz="1800" b="1" dirty="0" err="1">
                <a:solidFill>
                  <a:srgbClr val="980000"/>
                </a:solidFill>
                <a:effectLst/>
                <a:latin typeface="Arial" panose="020B0604020202020204" pitchFamily="34" charset="0"/>
                <a:ea typeface="Arial" panose="020B0604020202020204" pitchFamily="34" charset="0"/>
              </a:rPr>
              <a:t>Right_Amygdala</a:t>
            </a:r>
            <a:r>
              <a:rPr lang="en-US" sz="1800" b="1" dirty="0">
                <a:solidFill>
                  <a:srgbClr val="980000"/>
                </a:solidFill>
                <a:effectLst/>
                <a:latin typeface="Arial" panose="020B0604020202020204" pitchFamily="34" charset="0"/>
                <a:ea typeface="Arial" panose="020B0604020202020204" pitchFamily="34" charset="0"/>
              </a:rPr>
              <a:t> is present in AGE.BL and not in AGE.FU)</a:t>
            </a:r>
            <a:endParaRPr lang="en-US"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a:t>
            </a:r>
            <a:r>
              <a:rPr lang="en-US" sz="1800" b="1" dirty="0">
                <a:effectLst/>
                <a:latin typeface="Arial" panose="020B0604020202020204" pitchFamily="34" charset="0"/>
                <a:ea typeface="Arial" panose="020B0604020202020204" pitchFamily="34" charset="0"/>
              </a:rPr>
              <a:t>It can be observed in Result 2 and Result 3. The significance of brain morphometry measurements in both Age baseline and follow-up are similar except for the brain regions </a:t>
            </a:r>
            <a:r>
              <a:rPr lang="en-US" sz="1800" b="1" dirty="0">
                <a:solidFill>
                  <a:srgbClr val="980000"/>
                </a:solidFill>
                <a:effectLst/>
                <a:latin typeface="Arial" panose="020B0604020202020204" pitchFamily="34" charset="0"/>
                <a:ea typeface="Arial" panose="020B0604020202020204" pitchFamily="34" charset="0"/>
              </a:rPr>
              <a:t>‘Right-Vessel’ and ‘</a:t>
            </a:r>
            <a:r>
              <a:rPr lang="en-US" sz="1800" b="1" dirty="0" err="1">
                <a:solidFill>
                  <a:srgbClr val="980000"/>
                </a:solidFill>
                <a:effectLst/>
                <a:latin typeface="Arial" panose="020B0604020202020204" pitchFamily="34" charset="0"/>
                <a:ea typeface="Arial" panose="020B0604020202020204" pitchFamily="34" charset="0"/>
              </a:rPr>
              <a:t>CC_Central_Volume</a:t>
            </a:r>
            <a:r>
              <a:rPr lang="en-US" sz="1800" b="1" dirty="0">
                <a:solidFill>
                  <a:srgbClr val="980000"/>
                </a:solidFill>
                <a:effectLst/>
                <a:latin typeface="Arial" panose="020B0604020202020204" pitchFamily="34" charset="0"/>
                <a:ea typeface="Arial" panose="020B0604020202020204" pitchFamily="34" charset="0"/>
              </a:rPr>
              <a:t>’; they drop their significance slightly in the follow-up AGE. }</a:t>
            </a:r>
            <a:endParaRPr lang="en-US" dirty="0"/>
          </a:p>
        </p:txBody>
      </p:sp>
    </p:spTree>
    <p:extLst>
      <p:ext uri="{BB962C8B-B14F-4D97-AF65-F5344CB8AC3E}">
        <p14:creationId xmlns:p14="http://schemas.microsoft.com/office/powerpoint/2010/main" val="23304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65C7-6C46-4F30-ABAF-2A83F43A4F4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C201F18-28F5-48A8-B208-B6118FF9CC69}"/>
              </a:ext>
            </a:extLst>
          </p:cNvPr>
          <p:cNvSpPr>
            <a:spLocks noGrp="1"/>
          </p:cNvSpPr>
          <p:nvPr>
            <p:ph idx="1"/>
          </p:nvPr>
        </p:nvSpPr>
        <p:spPr/>
        <p:txBody>
          <a:bodyPr/>
          <a:lstStyle/>
          <a:p>
            <a:pPr marL="0" marR="0" indent="0" algn="just">
              <a:lnSpc>
                <a:spcPct val="115000"/>
              </a:lnSpc>
              <a:spcBef>
                <a:spcPts val="1200"/>
              </a:spcBef>
              <a:spcAft>
                <a:spcPts val="1200"/>
              </a:spcAft>
              <a:buNone/>
            </a:pPr>
            <a:r>
              <a:rPr lang="en-US" sz="1800" dirty="0">
                <a:effectLst/>
                <a:latin typeface="Arial" panose="020B0604020202020204" pitchFamily="34" charset="0"/>
                <a:ea typeface="Arial" panose="020B0604020202020204" pitchFamily="34" charset="0"/>
              </a:rPr>
              <a:t>In </a:t>
            </a:r>
            <a:r>
              <a:rPr lang="en-US" sz="1800" b="1" u="sng" dirty="0">
                <a:effectLst/>
                <a:latin typeface="Arial" panose="020B0604020202020204" pitchFamily="34" charset="0"/>
                <a:ea typeface="Arial" panose="020B0604020202020204" pitchFamily="34" charset="0"/>
              </a:rPr>
              <a:t>AIM 1 PRODEM </a:t>
            </a:r>
            <a:r>
              <a:rPr lang="en-US" sz="1800" dirty="0">
                <a:effectLst/>
                <a:latin typeface="Arial" panose="020B0604020202020204" pitchFamily="34" charset="0"/>
                <a:ea typeface="Arial" panose="020B0604020202020204" pitchFamily="34" charset="0"/>
              </a:rPr>
              <a:t>results: </a:t>
            </a:r>
          </a:p>
          <a:p>
            <a:pPr marL="0" marR="0" indent="0" algn="just">
              <a:lnSpc>
                <a:spcPct val="115000"/>
              </a:lnSpc>
              <a:spcBef>
                <a:spcPts val="1200"/>
              </a:spcBef>
              <a:spcAft>
                <a:spcPts val="1200"/>
              </a:spcAft>
              <a:buNone/>
            </a:pPr>
            <a:r>
              <a:rPr lang="en-US" sz="1800" u="sng" dirty="0">
                <a:effectLst/>
                <a:latin typeface="Arial" panose="020B0604020202020204" pitchFamily="34" charset="0"/>
                <a:ea typeface="Arial" panose="020B0604020202020204" pitchFamily="34" charset="0"/>
              </a:rPr>
              <a:t>Model 2</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Yn</a:t>
            </a:r>
            <a:r>
              <a:rPr lang="en-US" sz="1800" dirty="0">
                <a:effectLst/>
                <a:latin typeface="Arial" panose="020B0604020202020204" pitchFamily="34" charset="0"/>
                <a:ea typeface="Arial" panose="020B0604020202020204" pitchFamily="34" charset="0"/>
              </a:rPr>
              <a:t>= Brain region ~</a:t>
            </a:r>
            <a:r>
              <a:rPr lang="en-US" sz="1800" dirty="0" err="1">
                <a:effectLst/>
                <a:latin typeface="Arial" panose="020B0604020202020204" pitchFamily="34" charset="0"/>
                <a:ea typeface="Arial" panose="020B0604020202020204" pitchFamily="34" charset="0"/>
              </a:rPr>
              <a:t>Xn</a:t>
            </a:r>
            <a:r>
              <a:rPr lang="en-US" sz="1800" dirty="0">
                <a:effectLst/>
                <a:latin typeface="Arial" panose="020B0604020202020204" pitchFamily="34" charset="0"/>
                <a:ea typeface="Arial" panose="020B0604020202020204" pitchFamily="34" charset="0"/>
              </a:rPr>
              <a:t>=SEX+AGEBL+AGE.FU+EDU) </a:t>
            </a:r>
          </a:p>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Cerebral White Matter (C), Left Cerebral White Matter (L), and Right Cerebral White Matter (R) show a borderline significant (significant at the p&lt;0.1 level) association with AGE.BL and AGE.FU.</a:t>
            </a:r>
          </a:p>
          <a:p>
            <a:pPr marL="0" marR="0" indent="0" algn="just">
              <a:lnSpc>
                <a:spcPct val="115000"/>
              </a:lnSpc>
              <a:spcBef>
                <a:spcPts val="1200"/>
              </a:spcBef>
              <a:spcAft>
                <a:spcPts val="1200"/>
              </a:spcAft>
              <a:buNone/>
            </a:pPr>
            <a:r>
              <a:rPr lang="en-US" sz="1800" dirty="0">
                <a:effectLst/>
                <a:latin typeface="Arial" panose="020B0604020202020204" pitchFamily="34" charset="0"/>
                <a:ea typeface="Arial" panose="020B0604020202020204" pitchFamily="34" charset="0"/>
              </a:rPr>
              <a:t>-&gt; This result is to be expected as age increases the risk of white matter alterations. Interestingly, there was no association with sex; this could mean that white matter changes over time are independent of sex or be due to the low number of subjects in the study. More studies will be needed to confirm this.</a:t>
            </a:r>
          </a:p>
          <a:p>
            <a:endParaRPr lang="en-US" dirty="0"/>
          </a:p>
        </p:txBody>
      </p:sp>
    </p:spTree>
    <p:extLst>
      <p:ext uri="{BB962C8B-B14F-4D97-AF65-F5344CB8AC3E}">
        <p14:creationId xmlns:p14="http://schemas.microsoft.com/office/powerpoint/2010/main" val="222386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4EF0-C704-46C5-A3F0-815D18EF2F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4C84649-E082-4182-91F7-F79E6BE6C008}"/>
              </a:ext>
            </a:extLst>
          </p:cNvPr>
          <p:cNvSpPr>
            <a:spLocks noGrp="1"/>
          </p:cNvSpPr>
          <p:nvPr>
            <p:ph idx="1"/>
          </p:nvPr>
        </p:nvSpPr>
        <p:spPr/>
        <p:txBody>
          <a:bodyPr>
            <a:normAutofit fontScale="85000" lnSpcReduction="20000"/>
          </a:bodyPr>
          <a:lstStyle/>
          <a:p>
            <a:pPr marL="0" marR="0" indent="0" algn="just">
              <a:lnSpc>
                <a:spcPct val="115000"/>
              </a:lnSpc>
              <a:spcBef>
                <a:spcPts val="1200"/>
              </a:spcBef>
              <a:spcAft>
                <a:spcPts val="1200"/>
              </a:spcAft>
              <a:buNone/>
            </a:pPr>
            <a:r>
              <a:rPr lang="en-US" sz="1800" b="1" u="sng" dirty="0">
                <a:effectLst/>
                <a:latin typeface="Arial" panose="020B0604020202020204" pitchFamily="34" charset="0"/>
                <a:ea typeface="Arial" panose="020B0604020202020204" pitchFamily="34" charset="0"/>
              </a:rPr>
              <a:t>Aim 2 : </a:t>
            </a:r>
            <a:r>
              <a:rPr lang="en-US" sz="1800" dirty="0">
                <a:effectLst/>
                <a:latin typeface="Arial" panose="020B0604020202020204" pitchFamily="34" charset="0"/>
                <a:ea typeface="Arial" panose="020B0604020202020204" pitchFamily="34" charset="0"/>
              </a:rPr>
              <a:t>Here, we modeled the effects of several variables on a general memory measure (LGSSU). The analyses were performed on both sex-disaggregated and non-sex-disaggregated data.  We observed that education had a positive association with memory performance. This is expected since higher education has been associated with both better cognitive performance and a lower risk of developing dementia[37]. In a similar vein, age had a negative effect on memory performance – age-related memory decline is also a widely recognized phenomenon[38]. Interestingly, after sex-disaggregation, age-related decline appeared to be more prominent in males than females, indicating overall higher preservation of memory in ]females with age. Since the LGT-3 test does include a prominent verbal memory subsection, this result could be related to the known female advantage in verbal memory[39]. </a:t>
            </a:r>
          </a:p>
          <a:p>
            <a:pPr marL="0" marR="0" indent="0" algn="just">
              <a:lnSpc>
                <a:spcPct val="115000"/>
              </a:lnSpc>
              <a:spcBef>
                <a:spcPts val="1200"/>
              </a:spcBef>
              <a:spcAft>
                <a:spcPts val="1200"/>
              </a:spcAft>
              <a:buNone/>
            </a:pPr>
            <a:r>
              <a:rPr lang="en-US" sz="1800" dirty="0">
                <a:effectLst/>
                <a:latin typeface="Arial" panose="020B0604020202020204" pitchFamily="34" charset="0"/>
                <a:ea typeface="Arial" panose="020B0604020202020204" pitchFamily="34" charset="0"/>
              </a:rPr>
              <a:t>Our results also indicated several regions that appeared to have a sex-specific effect on memory performance, most notably the right choroid plexus in women only. The choroid plexus is a structure lining the ventricular chambers that are responsible for producing cerebrospinal fluid. In addition, it performs other functions, including forming the </a:t>
            </a:r>
            <a:r>
              <a:rPr lang="en-US" sz="1800" dirty="0" err="1">
                <a:effectLst/>
                <a:latin typeface="Arial" panose="020B0604020202020204" pitchFamily="34" charset="0"/>
                <a:ea typeface="Arial" panose="020B0604020202020204" pitchFamily="34" charset="0"/>
              </a:rPr>
              <a:t>hematoencephalic</a:t>
            </a:r>
            <a:r>
              <a:rPr lang="en-US" sz="1800" dirty="0">
                <a:effectLst/>
                <a:latin typeface="Arial" panose="020B0604020202020204" pitchFamily="34" charset="0"/>
                <a:ea typeface="Arial" panose="020B0604020202020204" pitchFamily="34" charset="0"/>
              </a:rPr>
              <a:t> barrier and harboring immunologic defenses of the brain. An increase in choroid plexus volume has been linked to aging [40] and several diseases, including Alzheimer’s disease[41], although no sex difference (explored only in aging) has been noted so far. This female-only link between a memory measure and choroid plexus volume could be linked to female-specific cognitive changes, perhaps related to immunologic differences[42]. More research is needed to better understand this sex difference. </a:t>
            </a:r>
          </a:p>
          <a:p>
            <a:endParaRPr lang="en-US" dirty="0"/>
          </a:p>
        </p:txBody>
      </p:sp>
    </p:spTree>
    <p:extLst>
      <p:ext uri="{BB962C8B-B14F-4D97-AF65-F5344CB8AC3E}">
        <p14:creationId xmlns:p14="http://schemas.microsoft.com/office/powerpoint/2010/main" val="301089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8574-E3CE-4151-B40B-E7947EC8FB5E}"/>
              </a:ext>
            </a:extLst>
          </p:cNvPr>
          <p:cNvSpPr>
            <a:spLocks noGrp="1"/>
          </p:cNvSpPr>
          <p:nvPr>
            <p:ph type="title"/>
          </p:nvPr>
        </p:nvSpPr>
        <p:spPr/>
        <p:txBody>
          <a:bodyPr/>
          <a:lstStyle/>
          <a:p>
            <a:r>
              <a:rPr lang="en-US" dirty="0"/>
              <a:t>Future work and Conclusion</a:t>
            </a:r>
          </a:p>
        </p:txBody>
      </p:sp>
      <p:sp>
        <p:nvSpPr>
          <p:cNvPr id="3" name="Content Placeholder 2">
            <a:extLst>
              <a:ext uri="{FF2B5EF4-FFF2-40B4-BE49-F238E27FC236}">
                <a16:creationId xmlns:a16="http://schemas.microsoft.com/office/drawing/2014/main" id="{37C589EA-F703-45D3-9922-8F70F9278127}"/>
              </a:ext>
            </a:extLst>
          </p:cNvPr>
          <p:cNvSpPr>
            <a:spLocks noGrp="1"/>
          </p:cNvSpPr>
          <p:nvPr>
            <p:ph idx="1"/>
          </p:nvPr>
        </p:nvSpPr>
        <p:spPr/>
        <p:txBody>
          <a:bodyPr>
            <a:normAutofit fontScale="70000" lnSpcReduction="20000"/>
          </a:bodyPr>
          <a:lstStyle/>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In this work, the rich datasets acquired from the University of Graz were utilized extensively to create models of longitudinal atrophy and cognitive (memory) performance in healthy subjects and patients with Alzheimer’s disease. We specifically looked for potential sex differences, as well as education, age, and hypertension effects. </a:t>
            </a:r>
          </a:p>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In the longitudinal dataset of cognitively healthy individuals (ASPSF), we detected a number of regions associated with the studied variables. Most notably, right hippocampus volume change was associated with age both at baseline and follow-up, which is likely related to the general progression of medial temporal lobe atrophy with age. Basal ganglia (caudate nucleus) and thalamus were associated with hypertension, consistent with earlier findings of morphologic changes of these structures in hypertense individuals. </a:t>
            </a:r>
          </a:p>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In the longitudinal dataset of the PRODEM cohort, we also observed a large number of associations, of which we noted the borderline significant relationship between cerebral white matter and age.</a:t>
            </a:r>
          </a:p>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In a sex-disaggregated model of memory performance, right choroid plexus volume seemed to have an effect on memory in women only, which could point to a female-specific, perhaps immunologically mediated, the relationship between memory and the choroid plexus.</a:t>
            </a:r>
          </a:p>
          <a:p>
            <a:pPr marL="0" marR="0" algn="just">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Our results point to potential age-AD risk factor- and sex-related differences in both healthy individuals and patients with AD, which could have implications for future precision medicine studies.</a:t>
            </a:r>
          </a:p>
          <a:p>
            <a:endParaRPr lang="en-US" dirty="0"/>
          </a:p>
        </p:txBody>
      </p:sp>
    </p:spTree>
    <p:extLst>
      <p:ext uri="{BB962C8B-B14F-4D97-AF65-F5344CB8AC3E}">
        <p14:creationId xmlns:p14="http://schemas.microsoft.com/office/powerpoint/2010/main" val="184274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A360-6131-4B03-B867-08283CC5BD71}"/>
              </a:ext>
            </a:extLst>
          </p:cNvPr>
          <p:cNvSpPr>
            <a:spLocks noGrp="1"/>
          </p:cNvSpPr>
          <p:nvPr>
            <p:ph type="title"/>
          </p:nvPr>
        </p:nvSpPr>
        <p:spPr>
          <a:xfrm>
            <a:off x="840643" y="307848"/>
            <a:ext cx="10353762" cy="970450"/>
          </a:xfrm>
        </p:spPr>
        <p:txBody>
          <a:bodyPr/>
          <a:lstStyle/>
          <a:p>
            <a:r>
              <a:rPr lang="en-US" u="sng" dirty="0"/>
              <a:t>ABSTRACT</a:t>
            </a:r>
          </a:p>
        </p:txBody>
      </p:sp>
      <p:sp>
        <p:nvSpPr>
          <p:cNvPr id="3" name="Content Placeholder 2">
            <a:extLst>
              <a:ext uri="{FF2B5EF4-FFF2-40B4-BE49-F238E27FC236}">
                <a16:creationId xmlns:a16="http://schemas.microsoft.com/office/drawing/2014/main" id="{49FC5C5B-ECF2-4684-AC24-0064C40E3473}"/>
              </a:ext>
            </a:extLst>
          </p:cNvPr>
          <p:cNvSpPr>
            <a:spLocks noGrp="1"/>
          </p:cNvSpPr>
          <p:nvPr>
            <p:ph idx="1"/>
          </p:nvPr>
        </p:nvSpPr>
        <p:spPr>
          <a:xfrm>
            <a:off x="840643" y="1202097"/>
            <a:ext cx="10353762" cy="5198703"/>
          </a:xfrm>
        </p:spPr>
        <p:txBody>
          <a:bodyPr numCol="1">
            <a:noAutofit/>
          </a:bodyPr>
          <a:lstStyle/>
          <a:p>
            <a:pPr marL="36900" indent="0" algn="ctr">
              <a:buNone/>
            </a:pPr>
            <a:r>
              <a:rPr lang="en-US" sz="2800" dirty="0"/>
              <a:t>The </a:t>
            </a:r>
            <a:r>
              <a:rPr lang="en-US" sz="2800" dirty="0">
                <a:solidFill>
                  <a:srgbClr val="FF0000"/>
                </a:solidFill>
              </a:rPr>
              <a:t>two main aims </a:t>
            </a:r>
            <a:r>
              <a:rPr lang="en-US" sz="2800" dirty="0"/>
              <a:t>of this project were</a:t>
            </a:r>
          </a:p>
          <a:p>
            <a:r>
              <a:rPr lang="en-US" sz="2800" dirty="0"/>
              <a:t>To contribute to the overall knowledge of sex and gender differences in </a:t>
            </a:r>
            <a:r>
              <a:rPr lang="en-US" sz="2800" dirty="0">
                <a:solidFill>
                  <a:schemeClr val="tx1"/>
                </a:solidFill>
              </a:rPr>
              <a:t>Alzheimer’s Disease </a:t>
            </a:r>
            <a:r>
              <a:rPr lang="en-US" sz="2800" dirty="0"/>
              <a:t>via studying atrophy patterns (using magnetic resonance imaging) of brain regions with </a:t>
            </a:r>
            <a:r>
              <a:rPr lang="en-US" sz="2800" dirty="0">
                <a:solidFill>
                  <a:srgbClr val="FF0000"/>
                </a:solidFill>
              </a:rPr>
              <a:t>sex, age, education, and risk factors </a:t>
            </a:r>
            <a:r>
              <a:rPr lang="en-US" sz="2800" dirty="0"/>
              <a:t>for AD. </a:t>
            </a:r>
          </a:p>
          <a:p>
            <a:r>
              <a:rPr lang="en-US" sz="2800" dirty="0"/>
              <a:t>To create </a:t>
            </a:r>
            <a:r>
              <a:rPr lang="en-US" sz="2800" dirty="0">
                <a:solidFill>
                  <a:srgbClr val="FF0000"/>
                </a:solidFill>
              </a:rPr>
              <a:t>sex-specific</a:t>
            </a:r>
            <a:r>
              <a:rPr lang="en-US" sz="2800" dirty="0"/>
              <a:t> models of cognitive decline. </a:t>
            </a:r>
          </a:p>
          <a:p>
            <a:pPr marL="36900" indent="0" algn="ctr">
              <a:buNone/>
            </a:pPr>
            <a:r>
              <a:rPr lang="en-US" sz="2800" dirty="0"/>
              <a:t>The results of this project could have possible implications for precise preventions, diagnostic algorithms, or prognostic markers, with the overall goal of reducing the AD burden on both patients and caregivers. </a:t>
            </a:r>
          </a:p>
        </p:txBody>
      </p:sp>
    </p:spTree>
    <p:extLst>
      <p:ext uri="{BB962C8B-B14F-4D97-AF65-F5344CB8AC3E}">
        <p14:creationId xmlns:p14="http://schemas.microsoft.com/office/powerpoint/2010/main" val="2202813074"/>
      </p:ext>
    </p:extLst>
  </p:cSld>
  <p:clrMapOvr>
    <a:masterClrMapping/>
  </p:clrMapOvr>
  <mc:AlternateContent xmlns:mc="http://schemas.openxmlformats.org/markup-compatibility/2006" xmlns:p14="http://schemas.microsoft.com/office/powerpoint/2010/main">
    <mc:Choice Requires="p14">
      <p:transition spd="slow" p14:dur="2000" advTm="11422"/>
    </mc:Choice>
    <mc:Fallback xmlns="">
      <p:transition spd="slow" advTm="114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B3F4-62AD-45B2-BB11-25F799931A20}"/>
              </a:ext>
            </a:extLst>
          </p:cNvPr>
          <p:cNvSpPr>
            <a:spLocks noGrp="1"/>
          </p:cNvSpPr>
          <p:nvPr>
            <p:ph type="title"/>
          </p:nvPr>
        </p:nvSpPr>
        <p:spPr>
          <a:xfrm>
            <a:off x="919119" y="234696"/>
            <a:ext cx="10353762" cy="970450"/>
          </a:xfrm>
        </p:spPr>
        <p:txBody>
          <a:bodyPr/>
          <a:lstStyle/>
          <a:p>
            <a:r>
              <a:rPr lang="en-US" u="sng" dirty="0"/>
              <a:t>ABSTRACT</a:t>
            </a:r>
          </a:p>
        </p:txBody>
      </p:sp>
      <p:sp>
        <p:nvSpPr>
          <p:cNvPr id="3" name="Content Placeholder 2">
            <a:extLst>
              <a:ext uri="{FF2B5EF4-FFF2-40B4-BE49-F238E27FC236}">
                <a16:creationId xmlns:a16="http://schemas.microsoft.com/office/drawing/2014/main" id="{DA43BBFF-15EF-4AF4-99CF-C18084297BD0}"/>
              </a:ext>
            </a:extLst>
          </p:cNvPr>
          <p:cNvSpPr>
            <a:spLocks noGrp="1"/>
          </p:cNvSpPr>
          <p:nvPr>
            <p:ph idx="1"/>
          </p:nvPr>
        </p:nvSpPr>
        <p:spPr>
          <a:xfrm>
            <a:off x="919119" y="1399625"/>
            <a:ext cx="10353762" cy="758360"/>
          </a:xfrm>
        </p:spPr>
        <p:txBody>
          <a:bodyPr/>
          <a:lstStyle/>
          <a:p>
            <a:pPr marL="36900" indent="0" algn="ctr">
              <a:buNone/>
            </a:pPr>
            <a:r>
              <a:rPr lang="en-US" dirty="0"/>
              <a:t>The data on which our analysis is performed is divided into </a:t>
            </a:r>
            <a:r>
              <a:rPr lang="en-US" dirty="0">
                <a:solidFill>
                  <a:srgbClr val="FF0000"/>
                </a:solidFill>
              </a:rPr>
              <a:t>two cohorts.</a:t>
            </a:r>
          </a:p>
          <a:p>
            <a:endParaRPr lang="en-US" dirty="0">
              <a:solidFill>
                <a:srgbClr val="FF0000"/>
              </a:solidFill>
            </a:endParaRPr>
          </a:p>
        </p:txBody>
      </p:sp>
      <p:sp>
        <p:nvSpPr>
          <p:cNvPr id="4" name="Content Placeholder 2">
            <a:extLst>
              <a:ext uri="{FF2B5EF4-FFF2-40B4-BE49-F238E27FC236}">
                <a16:creationId xmlns:a16="http://schemas.microsoft.com/office/drawing/2014/main" id="{D3CAD53B-7615-4249-A22A-A584B5B50892}"/>
              </a:ext>
            </a:extLst>
          </p:cNvPr>
          <p:cNvSpPr txBox="1">
            <a:spLocks/>
          </p:cNvSpPr>
          <p:nvPr/>
        </p:nvSpPr>
        <p:spPr>
          <a:xfrm>
            <a:off x="919119" y="2352464"/>
            <a:ext cx="4411833" cy="3105911"/>
          </a:xfrm>
          <a:prstGeom prst="rect">
            <a:avLst/>
          </a:prstGeom>
          <a:ln>
            <a:solidFill>
              <a:schemeClr val="tx1"/>
            </a:solidFill>
          </a:ln>
          <a:effectLst>
            <a:outerShdw blurRad="25400" dir="17880000">
              <a:srgbClr val="000000">
                <a:alpha val="46000"/>
              </a:srgbClr>
            </a:outerShdw>
          </a:effectLst>
        </p:spPr>
        <p:txBody>
          <a:bodyPr vert="horz" lIns="91440" tIns="45720" rIns="91440" bIns="45720" numCol="1"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2800" dirty="0">
              <a:solidFill>
                <a:srgbClr val="FF0000"/>
              </a:solidFill>
            </a:endParaRPr>
          </a:p>
          <a:p>
            <a:pPr marL="36900" indent="0" algn="ctr">
              <a:buNone/>
            </a:pPr>
            <a:r>
              <a:rPr lang="en-US" sz="2800" dirty="0">
                <a:solidFill>
                  <a:srgbClr val="FF0000"/>
                </a:solidFill>
              </a:rPr>
              <a:t>ASPSF COHORT</a:t>
            </a:r>
          </a:p>
          <a:p>
            <a:pPr marL="36900" indent="0" algn="ctr">
              <a:buNone/>
            </a:pPr>
            <a:r>
              <a:rPr lang="en-US" sz="2800" dirty="0">
                <a:solidFill>
                  <a:schemeClr val="tx1"/>
                </a:solidFill>
              </a:rPr>
              <a:t>It consisted of healthy patient records</a:t>
            </a:r>
          </a:p>
          <a:p>
            <a:pPr marL="36900" indent="0" algn="ctr">
              <a:buNone/>
            </a:pPr>
            <a:r>
              <a:rPr lang="en-US" sz="2800" dirty="0">
                <a:solidFill>
                  <a:srgbClr val="FF0000"/>
                </a:solidFill>
              </a:rPr>
              <a:t> </a:t>
            </a:r>
          </a:p>
        </p:txBody>
      </p:sp>
      <p:sp>
        <p:nvSpPr>
          <p:cNvPr id="6" name="Content Placeholder 2">
            <a:extLst>
              <a:ext uri="{FF2B5EF4-FFF2-40B4-BE49-F238E27FC236}">
                <a16:creationId xmlns:a16="http://schemas.microsoft.com/office/drawing/2014/main" id="{19F51A06-F90C-43B3-9A49-134B4F5CBC04}"/>
              </a:ext>
            </a:extLst>
          </p:cNvPr>
          <p:cNvSpPr txBox="1">
            <a:spLocks/>
          </p:cNvSpPr>
          <p:nvPr/>
        </p:nvSpPr>
        <p:spPr>
          <a:xfrm>
            <a:off x="6990737" y="2352464"/>
            <a:ext cx="4282144" cy="3105911"/>
          </a:xfrm>
          <a:prstGeom prst="rect">
            <a:avLst/>
          </a:prstGeom>
          <a:ln>
            <a:solidFill>
              <a:schemeClr val="tx1"/>
            </a:solidFill>
          </a:ln>
          <a:effectLst>
            <a:outerShdw blurRad="25400" dir="17880000">
              <a:srgbClr val="000000">
                <a:alpha val="46000"/>
              </a:srgbClr>
            </a:outerShdw>
          </a:effectLst>
        </p:spPr>
        <p:txBody>
          <a:bodyPr vert="horz" lIns="91440" tIns="45720" rIns="91440" bIns="45720" numCol="1"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2800" dirty="0">
              <a:solidFill>
                <a:srgbClr val="FF0000"/>
              </a:solidFill>
            </a:endParaRPr>
          </a:p>
          <a:p>
            <a:pPr marL="36900" indent="0" algn="ctr">
              <a:buNone/>
            </a:pPr>
            <a:r>
              <a:rPr lang="en-US" sz="2800" dirty="0">
                <a:solidFill>
                  <a:srgbClr val="FF0000"/>
                </a:solidFill>
              </a:rPr>
              <a:t>PRODEM COHORT</a:t>
            </a:r>
          </a:p>
          <a:p>
            <a:pPr marL="36900" indent="0" algn="ctr">
              <a:buNone/>
            </a:pPr>
            <a:r>
              <a:rPr lang="en-US" sz="2800" dirty="0">
                <a:solidFill>
                  <a:schemeClr val="tx1"/>
                </a:solidFill>
              </a:rPr>
              <a:t>It consisted of unhealthy i.e., demented patients' records. </a:t>
            </a:r>
          </a:p>
        </p:txBody>
      </p:sp>
    </p:spTree>
    <p:extLst>
      <p:ext uri="{BB962C8B-B14F-4D97-AF65-F5344CB8AC3E}">
        <p14:creationId xmlns:p14="http://schemas.microsoft.com/office/powerpoint/2010/main" val="4261435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5B92-44F2-43C3-8FA8-61D1D890BC41}"/>
              </a:ext>
            </a:extLst>
          </p:cNvPr>
          <p:cNvSpPr>
            <a:spLocks noGrp="1"/>
          </p:cNvSpPr>
          <p:nvPr>
            <p:ph type="title"/>
          </p:nvPr>
        </p:nvSpPr>
        <p:spPr>
          <a:xfrm>
            <a:off x="913795" y="585216"/>
            <a:ext cx="10353762" cy="994834"/>
          </a:xfrm>
        </p:spPr>
        <p:txBody>
          <a:bodyPr/>
          <a:lstStyle/>
          <a:p>
            <a:r>
              <a:rPr lang="en-US" u="sng" dirty="0"/>
              <a:t>ABSTRACT</a:t>
            </a:r>
          </a:p>
        </p:txBody>
      </p:sp>
      <p:sp>
        <p:nvSpPr>
          <p:cNvPr id="3" name="Content Placeholder 2">
            <a:extLst>
              <a:ext uri="{FF2B5EF4-FFF2-40B4-BE49-F238E27FC236}">
                <a16:creationId xmlns:a16="http://schemas.microsoft.com/office/drawing/2014/main" id="{C5D8C8CB-F2FB-4E08-9DA1-201235585FB5}"/>
              </a:ext>
            </a:extLst>
          </p:cNvPr>
          <p:cNvSpPr>
            <a:spLocks noGrp="1"/>
          </p:cNvSpPr>
          <p:nvPr>
            <p:ph idx="1"/>
          </p:nvPr>
        </p:nvSpPr>
        <p:spPr>
          <a:xfrm>
            <a:off x="913795" y="1732449"/>
            <a:ext cx="10353762" cy="994834"/>
          </a:xfrm>
        </p:spPr>
        <p:txBody>
          <a:bodyPr>
            <a:normAutofit fontScale="77500" lnSpcReduction="20000"/>
          </a:bodyPr>
          <a:lstStyle/>
          <a:p>
            <a:pPr marL="36900" indent="0" algn="ctr">
              <a:buNone/>
            </a:pPr>
            <a:r>
              <a:rPr lang="en-US" sz="5100" dirty="0"/>
              <a:t>Method used:</a:t>
            </a:r>
          </a:p>
          <a:p>
            <a:pPr marL="36900" indent="0">
              <a:buNone/>
            </a:pPr>
            <a:r>
              <a:rPr lang="en-US" sz="2400" dirty="0"/>
              <a:t> </a:t>
            </a:r>
          </a:p>
        </p:txBody>
      </p:sp>
      <p:sp>
        <p:nvSpPr>
          <p:cNvPr id="4" name="TextBox 3">
            <a:extLst>
              <a:ext uri="{FF2B5EF4-FFF2-40B4-BE49-F238E27FC236}">
                <a16:creationId xmlns:a16="http://schemas.microsoft.com/office/drawing/2014/main" id="{38E49122-7F78-46D3-AB6A-4636241609E2}"/>
              </a:ext>
            </a:extLst>
          </p:cNvPr>
          <p:cNvSpPr txBox="1"/>
          <p:nvPr/>
        </p:nvSpPr>
        <p:spPr>
          <a:xfrm>
            <a:off x="576366" y="2660904"/>
            <a:ext cx="4800306" cy="3477875"/>
          </a:xfrm>
          <a:prstGeom prst="rect">
            <a:avLst/>
          </a:prstGeom>
          <a:noFill/>
          <a:ln>
            <a:solidFill>
              <a:schemeClr val="tx1"/>
            </a:solidFill>
          </a:ln>
        </p:spPr>
        <p:txBody>
          <a:bodyPr wrap="square" rtlCol="0">
            <a:spAutoFit/>
          </a:bodyPr>
          <a:lstStyle/>
          <a:p>
            <a:pPr algn="ctr"/>
            <a:r>
              <a:rPr lang="en-US" sz="2200" dirty="0"/>
              <a:t>For </a:t>
            </a:r>
            <a:r>
              <a:rPr lang="en-US" sz="2200" dirty="0">
                <a:solidFill>
                  <a:srgbClr val="FF0000"/>
                </a:solidFill>
              </a:rPr>
              <a:t>AIM 1 </a:t>
            </a:r>
            <a:r>
              <a:rPr lang="en-US" sz="2200" dirty="0"/>
              <a:t>:</a:t>
            </a:r>
          </a:p>
          <a:p>
            <a:r>
              <a:rPr lang="en-US" sz="2200" dirty="0"/>
              <a:t>Ordinary least squares (OLS) linear regression was used to analyze the effect of the response variables sex, age, hypertension (in ASPSF only), and brain morphometry measurements as independent variables (</a:t>
            </a:r>
            <a:r>
              <a:rPr lang="en-US" sz="2200" dirty="0">
                <a:solidFill>
                  <a:srgbClr val="FF0000"/>
                </a:solidFill>
              </a:rPr>
              <a:t>model 1</a:t>
            </a:r>
            <a:r>
              <a:rPr lang="en-US" sz="2200" dirty="0"/>
              <a:t>). The inverse model (with brain morphometry as response variables, </a:t>
            </a:r>
            <a:r>
              <a:rPr lang="en-US" sz="2200" dirty="0">
                <a:solidFill>
                  <a:srgbClr val="FF0000"/>
                </a:solidFill>
              </a:rPr>
              <a:t>model 2</a:t>
            </a:r>
            <a:r>
              <a:rPr lang="en-US" sz="2200" dirty="0"/>
              <a:t>) was also investigated.</a:t>
            </a:r>
          </a:p>
        </p:txBody>
      </p:sp>
      <p:sp>
        <p:nvSpPr>
          <p:cNvPr id="5" name="TextBox 4">
            <a:extLst>
              <a:ext uri="{FF2B5EF4-FFF2-40B4-BE49-F238E27FC236}">
                <a16:creationId xmlns:a16="http://schemas.microsoft.com/office/drawing/2014/main" id="{B2EC215A-E665-4B2B-BAFD-F28D756CEAB0}"/>
              </a:ext>
            </a:extLst>
          </p:cNvPr>
          <p:cNvSpPr txBox="1"/>
          <p:nvPr/>
        </p:nvSpPr>
        <p:spPr>
          <a:xfrm>
            <a:off x="6501384" y="2663614"/>
            <a:ext cx="5114250" cy="3477875"/>
          </a:xfrm>
          <a:prstGeom prst="rect">
            <a:avLst/>
          </a:prstGeom>
          <a:noFill/>
          <a:ln>
            <a:solidFill>
              <a:schemeClr val="tx1"/>
            </a:solidFill>
          </a:ln>
        </p:spPr>
        <p:txBody>
          <a:bodyPr wrap="square" rtlCol="0">
            <a:spAutoFit/>
          </a:bodyPr>
          <a:lstStyle/>
          <a:p>
            <a:pPr algn="ctr"/>
            <a:r>
              <a:rPr lang="en-US" sz="2000" dirty="0"/>
              <a:t>For </a:t>
            </a:r>
            <a:r>
              <a:rPr lang="en-US" sz="2000" dirty="0">
                <a:solidFill>
                  <a:srgbClr val="FF0000"/>
                </a:solidFill>
              </a:rPr>
              <a:t>AIM 2 </a:t>
            </a:r>
            <a:r>
              <a:rPr lang="en-US" sz="2000" dirty="0"/>
              <a:t>:</a:t>
            </a:r>
          </a:p>
          <a:p>
            <a:r>
              <a:rPr lang="en-US" sz="2000" dirty="0"/>
              <a:t>Logistic regression, Decision Trees regressor, Random Forest regression, and Extreme Gradient Boosting (XGBoost) regressor were used to cross-sectionally model the effect of age, education, sex, and brain morphometry measurements on a cognitive measure (LGSSU = sum memory score of the Lern- und Gedächtnistest, LGT-3). We then </a:t>
            </a:r>
            <a:r>
              <a:rPr lang="en-US" sz="2000" dirty="0">
                <a:solidFill>
                  <a:srgbClr val="FF0000"/>
                </a:solidFill>
              </a:rPr>
              <a:t>disaggregated by sex </a:t>
            </a:r>
            <a:r>
              <a:rPr lang="en-US" sz="2000" dirty="0"/>
              <a:t>to see if the results differed between men and women. </a:t>
            </a:r>
          </a:p>
        </p:txBody>
      </p:sp>
    </p:spTree>
    <p:extLst>
      <p:ext uri="{BB962C8B-B14F-4D97-AF65-F5344CB8AC3E}">
        <p14:creationId xmlns:p14="http://schemas.microsoft.com/office/powerpoint/2010/main" val="3707827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26C2C-60E0-4201-A3D8-14E45131A3FF}"/>
              </a:ext>
            </a:extLst>
          </p:cNvPr>
          <p:cNvSpPr>
            <a:spLocks noGrp="1"/>
          </p:cNvSpPr>
          <p:nvPr>
            <p:ph type="title"/>
          </p:nvPr>
        </p:nvSpPr>
        <p:spPr/>
        <p:txBody>
          <a:bodyPr/>
          <a:lstStyle/>
          <a:p>
            <a:pPr algn="r"/>
            <a:r>
              <a:rPr lang="en-US" b="1" u="sng" dirty="0"/>
              <a:t>Introduction</a:t>
            </a:r>
          </a:p>
        </p:txBody>
      </p:sp>
      <p:sp>
        <p:nvSpPr>
          <p:cNvPr id="3" name="Content Placeholder 2">
            <a:extLst>
              <a:ext uri="{FF2B5EF4-FFF2-40B4-BE49-F238E27FC236}">
                <a16:creationId xmlns:a16="http://schemas.microsoft.com/office/drawing/2014/main" id="{00A8F962-047B-476C-8353-4A07EE93655B}"/>
              </a:ext>
            </a:extLst>
          </p:cNvPr>
          <p:cNvSpPr>
            <a:spLocks noGrp="1"/>
          </p:cNvSpPr>
          <p:nvPr>
            <p:ph idx="1"/>
          </p:nvPr>
        </p:nvSpPr>
        <p:spPr>
          <a:xfrm>
            <a:off x="6866920" y="1941999"/>
            <a:ext cx="4984085" cy="4058751"/>
          </a:xfrm>
        </p:spPr>
        <p:txBody>
          <a:bodyPr/>
          <a:lstStyle/>
          <a:p>
            <a:r>
              <a:rPr lang="en-US" b="1" dirty="0">
                <a:solidFill>
                  <a:srgbClr val="FF0000"/>
                </a:solidFill>
              </a:rPr>
              <a:t>Background </a:t>
            </a:r>
            <a:r>
              <a:rPr lang="en-US" b="1" dirty="0"/>
              <a:t>: Alzheimer's disease (AD) is a progressive brain disease that gradually erodes memories and cognitive abilities, as well as the capacity to perform even the most basic activities [1]. At first, the symptoms are mild, but as time passes, they get more severe, leading to loss of the ability to function independently, which is called dementia. Although dementia can have many causes, AD is the most frequent one.</a:t>
            </a:r>
          </a:p>
          <a:p>
            <a:endParaRPr lang="en-US" dirty="0"/>
          </a:p>
        </p:txBody>
      </p:sp>
    </p:spTree>
    <p:extLst>
      <p:ext uri="{BB962C8B-B14F-4D97-AF65-F5344CB8AC3E}">
        <p14:creationId xmlns:p14="http://schemas.microsoft.com/office/powerpoint/2010/main" val="270760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FBA77-ECE8-4560-A644-E57AA4C6AD93}"/>
              </a:ext>
            </a:extLst>
          </p:cNvPr>
          <p:cNvSpPr>
            <a:spLocks noGrp="1"/>
          </p:cNvSpPr>
          <p:nvPr>
            <p:ph type="title"/>
          </p:nvPr>
        </p:nvSpPr>
        <p:spPr/>
        <p:txBody>
          <a:bodyPr>
            <a:normAutofit/>
          </a:bodyPr>
          <a:lstStyle/>
          <a:p>
            <a:r>
              <a:rPr lang="en-US" u="sng" dirty="0"/>
              <a:t>Introduction- </a:t>
            </a:r>
            <a:r>
              <a:rPr lang="en-US" u="sng" dirty="0">
                <a:solidFill>
                  <a:srgbClr val="FF0000"/>
                </a:solidFill>
              </a:rPr>
              <a:t>Symptoms of AD</a:t>
            </a:r>
          </a:p>
        </p:txBody>
      </p:sp>
      <p:sp>
        <p:nvSpPr>
          <p:cNvPr id="3" name="Content Placeholder 2">
            <a:extLst>
              <a:ext uri="{FF2B5EF4-FFF2-40B4-BE49-F238E27FC236}">
                <a16:creationId xmlns:a16="http://schemas.microsoft.com/office/drawing/2014/main" id="{DC358127-F63C-4EC2-9791-D301695BD34E}"/>
              </a:ext>
            </a:extLst>
          </p:cNvPr>
          <p:cNvSpPr>
            <a:spLocks noGrp="1"/>
          </p:cNvSpPr>
          <p:nvPr>
            <p:ph idx="1"/>
          </p:nvPr>
        </p:nvSpPr>
        <p:spPr>
          <a:xfrm>
            <a:off x="913795" y="1732449"/>
            <a:ext cx="6083353" cy="4315925"/>
          </a:xfrm>
        </p:spPr>
        <p:txBody>
          <a:bodyPr>
            <a:normAutofit/>
          </a:bodyPr>
          <a:lstStyle/>
          <a:p>
            <a:r>
              <a:rPr lang="en-US" sz="3200" b="1" dirty="0">
                <a:solidFill>
                  <a:schemeClr val="tx1"/>
                </a:solidFill>
              </a:rPr>
              <a:t>Loss of memory.</a:t>
            </a:r>
          </a:p>
          <a:p>
            <a:r>
              <a:rPr lang="en-US" sz="3200" b="1" dirty="0">
                <a:solidFill>
                  <a:schemeClr val="tx1"/>
                </a:solidFill>
              </a:rPr>
              <a:t>Problems with speaking, reading or writing.</a:t>
            </a:r>
            <a:r>
              <a:rPr lang="en-US" sz="3200" dirty="0">
                <a:solidFill>
                  <a:srgbClr val="FF0000"/>
                </a:solidFill>
              </a:rPr>
              <a:t> </a:t>
            </a:r>
          </a:p>
          <a:p>
            <a:r>
              <a:rPr lang="en-US" sz="3200" b="1" dirty="0">
                <a:solidFill>
                  <a:schemeClr val="tx1"/>
                </a:solidFill>
              </a:rPr>
              <a:t>Hyper or impulsive unpredictable changes in behavior[2]</a:t>
            </a:r>
          </a:p>
        </p:txBody>
      </p:sp>
      <p:pic>
        <p:nvPicPr>
          <p:cNvPr id="4" name="Picture 3">
            <a:extLst>
              <a:ext uri="{FF2B5EF4-FFF2-40B4-BE49-F238E27FC236}">
                <a16:creationId xmlns:a16="http://schemas.microsoft.com/office/drawing/2014/main" id="{E5C8E58B-8AA1-4C6C-B53F-667D17C5B7AA}"/>
              </a:ext>
            </a:extLst>
          </p:cNvPr>
          <p:cNvPicPr>
            <a:picLocks noChangeAspect="1"/>
          </p:cNvPicPr>
          <p:nvPr/>
        </p:nvPicPr>
        <p:blipFill>
          <a:blip r:embed="rId2"/>
          <a:stretch>
            <a:fillRect/>
          </a:stretch>
        </p:blipFill>
        <p:spPr>
          <a:xfrm>
            <a:off x="7179838" y="1732449"/>
            <a:ext cx="3954369" cy="3606732"/>
          </a:xfrm>
          <a:prstGeom prst="rect">
            <a:avLst/>
          </a:prstGeom>
        </p:spPr>
      </p:pic>
    </p:spTree>
    <p:extLst>
      <p:ext uri="{BB962C8B-B14F-4D97-AF65-F5344CB8AC3E}">
        <p14:creationId xmlns:p14="http://schemas.microsoft.com/office/powerpoint/2010/main" val="111339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A6B1-2336-4B54-8C37-4FDF9EE06E5D}"/>
              </a:ext>
            </a:extLst>
          </p:cNvPr>
          <p:cNvSpPr>
            <a:spLocks noGrp="1"/>
          </p:cNvSpPr>
          <p:nvPr>
            <p:ph type="title"/>
          </p:nvPr>
        </p:nvSpPr>
        <p:spPr/>
        <p:txBody>
          <a:bodyPr>
            <a:normAutofit/>
          </a:bodyPr>
          <a:lstStyle/>
          <a:p>
            <a:r>
              <a:rPr lang="en-US" u="sng" dirty="0"/>
              <a:t>Introduction- </a:t>
            </a:r>
            <a:r>
              <a:rPr lang="en-US" u="sng" dirty="0">
                <a:solidFill>
                  <a:srgbClr val="FF0000"/>
                </a:solidFill>
              </a:rPr>
              <a:t>Causes of AD</a:t>
            </a:r>
          </a:p>
        </p:txBody>
      </p:sp>
      <p:sp>
        <p:nvSpPr>
          <p:cNvPr id="3" name="Content Placeholder 2">
            <a:extLst>
              <a:ext uri="{FF2B5EF4-FFF2-40B4-BE49-F238E27FC236}">
                <a16:creationId xmlns:a16="http://schemas.microsoft.com/office/drawing/2014/main" id="{8A1907AD-4C42-49D3-A32E-0EB15080E53E}"/>
              </a:ext>
            </a:extLst>
          </p:cNvPr>
          <p:cNvSpPr>
            <a:spLocks noGrp="1"/>
          </p:cNvSpPr>
          <p:nvPr>
            <p:ph idx="1"/>
          </p:nvPr>
        </p:nvSpPr>
        <p:spPr>
          <a:xfrm>
            <a:off x="913795" y="1732449"/>
            <a:ext cx="4915505" cy="4750647"/>
          </a:xfrm>
        </p:spPr>
        <p:txBody>
          <a:bodyPr>
            <a:normAutofit fontScale="92500" lnSpcReduction="10000"/>
          </a:bodyPr>
          <a:lstStyle/>
          <a:p>
            <a:r>
              <a:rPr lang="en-US" sz="1800" dirty="0">
                <a:solidFill>
                  <a:schemeClr val="tx1"/>
                </a:solidFill>
              </a:rPr>
              <a:t>There are several risk factors, including </a:t>
            </a:r>
            <a:r>
              <a:rPr lang="en-US" sz="1800" dirty="0">
                <a:solidFill>
                  <a:srgbClr val="FF0000"/>
                </a:solidFill>
              </a:rPr>
              <a:t>genetic risk</a:t>
            </a:r>
            <a:r>
              <a:rPr lang="en-US" sz="1600" dirty="0">
                <a:solidFill>
                  <a:srgbClr val="FF0000"/>
                </a:solidFill>
              </a:rPr>
              <a:t>. (Apolipoprotein E4 -apoe4) </a:t>
            </a:r>
            <a:r>
              <a:rPr lang="en-US" sz="1800" dirty="0">
                <a:solidFill>
                  <a:srgbClr val="FF0000"/>
                </a:solidFill>
              </a:rPr>
              <a:t>, age, depression, hormonal changes, cardiovascular factors-hypertension, diabetes, complications during pregnancies</a:t>
            </a:r>
            <a:r>
              <a:rPr lang="en-US" sz="1800" dirty="0">
                <a:solidFill>
                  <a:schemeClr val="tx1"/>
                </a:solidFill>
              </a:rPr>
              <a:t>, etc.</a:t>
            </a:r>
          </a:p>
          <a:p>
            <a:r>
              <a:rPr lang="en-US" sz="1800" dirty="0">
                <a:solidFill>
                  <a:schemeClr val="tx1"/>
                </a:solidFill>
              </a:rPr>
              <a:t>One of the hypothesized mechanisms that cause AD is </a:t>
            </a:r>
            <a:r>
              <a:rPr lang="en-US" sz="1800" dirty="0">
                <a:solidFill>
                  <a:srgbClr val="FF0000"/>
                </a:solidFill>
              </a:rPr>
              <a:t>the presence of beta amyloid plaques and tau tangle</a:t>
            </a:r>
            <a:r>
              <a:rPr lang="en-US" sz="1800" dirty="0">
                <a:solidFill>
                  <a:schemeClr val="tx1"/>
                </a:solidFill>
              </a:rPr>
              <a:t>s in the brain. </a:t>
            </a:r>
          </a:p>
          <a:p>
            <a:r>
              <a:rPr lang="en-US" sz="1800" dirty="0">
                <a:solidFill>
                  <a:srgbClr val="FF0000"/>
                </a:solidFill>
              </a:rPr>
              <a:t>The vascular system may fail to supply</a:t>
            </a:r>
            <a:r>
              <a:rPr lang="en-US" sz="1800" dirty="0">
                <a:solidFill>
                  <a:schemeClr val="tx1"/>
                </a:solidFill>
              </a:rPr>
              <a:t> the brain with adequate blood and </a:t>
            </a:r>
            <a:r>
              <a:rPr lang="en-US" sz="1800" dirty="0" err="1">
                <a:solidFill>
                  <a:schemeClr val="tx1"/>
                </a:solidFill>
              </a:rPr>
              <a:t>nutrients.The</a:t>
            </a:r>
            <a:r>
              <a:rPr lang="en-US" sz="1800" dirty="0">
                <a:solidFill>
                  <a:schemeClr val="tx1"/>
                </a:solidFill>
              </a:rPr>
              <a:t> brain can lack sufficient glucose to fuel its function.</a:t>
            </a:r>
          </a:p>
          <a:p>
            <a:r>
              <a:rPr lang="en-US" sz="1800" dirty="0">
                <a:solidFill>
                  <a:srgbClr val="FF0000"/>
                </a:solidFill>
              </a:rPr>
              <a:t>Brain atrophy, or loss of neurons. </a:t>
            </a:r>
            <a:r>
              <a:rPr lang="en-US" sz="1800" dirty="0">
                <a:solidFill>
                  <a:schemeClr val="tx1"/>
                </a:solidFill>
              </a:rPr>
              <a:t>As brain cells die, the brain shrinks in AD, typically starting with the hippocampus, a section of the brain that is essential for learning and memory, and other memory-related structures, such as the entorhinal and perirhinal cortex.</a:t>
            </a:r>
          </a:p>
          <a:p>
            <a:endParaRPr lang="en-US" sz="2800" dirty="0">
              <a:solidFill>
                <a:schemeClr val="tx1"/>
              </a:solidFill>
            </a:endParaRPr>
          </a:p>
        </p:txBody>
      </p:sp>
      <p:pic>
        <p:nvPicPr>
          <p:cNvPr id="4" name="Picture 3">
            <a:extLst>
              <a:ext uri="{FF2B5EF4-FFF2-40B4-BE49-F238E27FC236}">
                <a16:creationId xmlns:a16="http://schemas.microsoft.com/office/drawing/2014/main" id="{40E81322-FB90-4E61-B283-6106CE8774DA}"/>
              </a:ext>
            </a:extLst>
          </p:cNvPr>
          <p:cNvPicPr>
            <a:picLocks noChangeAspect="1"/>
          </p:cNvPicPr>
          <p:nvPr/>
        </p:nvPicPr>
        <p:blipFill>
          <a:blip r:embed="rId2"/>
          <a:stretch>
            <a:fillRect/>
          </a:stretch>
        </p:blipFill>
        <p:spPr>
          <a:xfrm>
            <a:off x="6702238" y="1580050"/>
            <a:ext cx="4950665" cy="4290398"/>
          </a:xfrm>
          <a:prstGeom prst="rect">
            <a:avLst/>
          </a:prstGeom>
        </p:spPr>
      </p:pic>
    </p:spTree>
    <p:extLst>
      <p:ext uri="{BB962C8B-B14F-4D97-AF65-F5344CB8AC3E}">
        <p14:creationId xmlns:p14="http://schemas.microsoft.com/office/powerpoint/2010/main" val="179844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8821-C552-4772-A508-FEB17CD14E55}"/>
              </a:ext>
            </a:extLst>
          </p:cNvPr>
          <p:cNvSpPr>
            <a:spLocks noGrp="1"/>
          </p:cNvSpPr>
          <p:nvPr>
            <p:ph type="title"/>
          </p:nvPr>
        </p:nvSpPr>
        <p:spPr/>
        <p:txBody>
          <a:bodyPr/>
          <a:lstStyle/>
          <a:p>
            <a:r>
              <a:rPr lang="en-US" dirty="0"/>
              <a:t>Introduction- </a:t>
            </a:r>
            <a:r>
              <a:rPr lang="en-US" dirty="0">
                <a:solidFill>
                  <a:srgbClr val="FF0000"/>
                </a:solidFill>
              </a:rPr>
              <a:t>Tools for Diagnosis</a:t>
            </a:r>
          </a:p>
        </p:txBody>
      </p:sp>
      <p:sp>
        <p:nvSpPr>
          <p:cNvPr id="3" name="Content Placeholder 2">
            <a:extLst>
              <a:ext uri="{FF2B5EF4-FFF2-40B4-BE49-F238E27FC236}">
                <a16:creationId xmlns:a16="http://schemas.microsoft.com/office/drawing/2014/main" id="{96E85B0D-21AF-4266-B0C5-5DC6B04BCD6D}"/>
              </a:ext>
            </a:extLst>
          </p:cNvPr>
          <p:cNvSpPr>
            <a:spLocks noGrp="1"/>
          </p:cNvSpPr>
          <p:nvPr>
            <p:ph idx="1"/>
          </p:nvPr>
        </p:nvSpPr>
        <p:spPr>
          <a:xfrm>
            <a:off x="913795" y="1732449"/>
            <a:ext cx="5182205" cy="4211151"/>
          </a:xfrm>
        </p:spPr>
        <p:txBody>
          <a:bodyPr>
            <a:normAutofit fontScale="85000" lnSpcReduction="10000"/>
          </a:bodyPr>
          <a:lstStyle/>
          <a:p>
            <a:pPr marL="36900" indent="0">
              <a:buNone/>
            </a:pPr>
            <a:r>
              <a:rPr lang="en-US" dirty="0"/>
              <a:t>For the development of successful treatments, it is important to gain a better understanding of molecular and cellular processes and how they can interact. </a:t>
            </a:r>
            <a:r>
              <a:rPr lang="en-US" dirty="0">
                <a:solidFill>
                  <a:srgbClr val="FF0000"/>
                </a:solidFill>
              </a:rPr>
              <a:t>Brain imaging advancements </a:t>
            </a:r>
            <a:r>
              <a:rPr lang="en-US" dirty="0"/>
              <a:t>allow us to see the development of plaques and tangles in the living brain. Blood and fluid biomarkers provide insights into where and how the illness begins and progresses. Also, quite importantly, as there is measurable atrophy occurring in several brain regions during the progression of the disease, another important set of biomarkers can be derived through </a:t>
            </a:r>
            <a:r>
              <a:rPr lang="en-US" dirty="0">
                <a:solidFill>
                  <a:srgbClr val="FF0000"/>
                </a:solidFill>
              </a:rPr>
              <a:t>Magnetic Resonance Imaging (MRI), </a:t>
            </a:r>
            <a:r>
              <a:rPr lang="en-US" dirty="0"/>
              <a:t>for example, </a:t>
            </a:r>
            <a:r>
              <a:rPr lang="en-US" dirty="0">
                <a:solidFill>
                  <a:srgbClr val="FF0000"/>
                </a:solidFill>
              </a:rPr>
              <a:t>through brain morphometry, i.e., measurements of brain area volumes, and cortical thicknesses</a:t>
            </a:r>
            <a:r>
              <a:rPr lang="en-US" dirty="0"/>
              <a:t>. This is one of the main avenues pursued in our work, using volumetric measures acquired in the ASPSF and PRODEM datasets.</a:t>
            </a:r>
          </a:p>
          <a:p>
            <a:endParaRPr lang="en-US" dirty="0"/>
          </a:p>
        </p:txBody>
      </p:sp>
      <p:pic>
        <p:nvPicPr>
          <p:cNvPr id="4" name="Picture 3">
            <a:extLst>
              <a:ext uri="{FF2B5EF4-FFF2-40B4-BE49-F238E27FC236}">
                <a16:creationId xmlns:a16="http://schemas.microsoft.com/office/drawing/2014/main" id="{47981C87-53C9-48B5-A7D0-7687C99D8C1E}"/>
              </a:ext>
            </a:extLst>
          </p:cNvPr>
          <p:cNvPicPr>
            <a:picLocks noChangeAspect="1"/>
          </p:cNvPicPr>
          <p:nvPr/>
        </p:nvPicPr>
        <p:blipFill>
          <a:blip r:embed="rId2"/>
          <a:stretch>
            <a:fillRect/>
          </a:stretch>
        </p:blipFill>
        <p:spPr>
          <a:xfrm>
            <a:off x="6090676" y="1732449"/>
            <a:ext cx="5544759" cy="3943350"/>
          </a:xfrm>
          <a:prstGeom prst="rect">
            <a:avLst/>
          </a:prstGeom>
        </p:spPr>
      </p:pic>
    </p:spTree>
    <p:extLst>
      <p:ext uri="{BB962C8B-B14F-4D97-AF65-F5344CB8AC3E}">
        <p14:creationId xmlns:p14="http://schemas.microsoft.com/office/powerpoint/2010/main" val="4163802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193</TotalTime>
  <Words>4237</Words>
  <Application>Microsoft Office PowerPoint</Application>
  <PresentationFormat>Widescreen</PresentationFormat>
  <Paragraphs>145</Paragraphs>
  <Slides>28</Slides>
  <Notes>3</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Slate</vt:lpstr>
      <vt:lpstr>Thesis Dissertation: Discovering and beneficially utilizing differences between males and females towards a precision medicine approach for Alzheimer’s Disease</vt:lpstr>
      <vt:lpstr>CONTENT</vt:lpstr>
      <vt:lpstr>ABSTRACT</vt:lpstr>
      <vt:lpstr>ABSTRACT</vt:lpstr>
      <vt:lpstr>ABSTRACT</vt:lpstr>
      <vt:lpstr>Introduction</vt:lpstr>
      <vt:lpstr>Introduction- Symptoms of AD</vt:lpstr>
      <vt:lpstr>Introduction- Causes of AD</vt:lpstr>
      <vt:lpstr>Introduction- Tools for Diagnosis</vt:lpstr>
      <vt:lpstr>Introduction-Towards developing treatments</vt:lpstr>
      <vt:lpstr>Introduction: Why study progression of AD?</vt:lpstr>
      <vt:lpstr>Aims and Objectives</vt:lpstr>
      <vt:lpstr>DATASET</vt:lpstr>
      <vt:lpstr>DATASET- About data</vt:lpstr>
      <vt:lpstr>Research Methodology</vt:lpstr>
      <vt:lpstr>Research Methodology: Data Preprocessing</vt:lpstr>
      <vt:lpstr>Research Methodology: Data Preprocessing</vt:lpstr>
      <vt:lpstr>Research Methodology- Analysis assessing tool</vt:lpstr>
      <vt:lpstr>Research Methodology- Data Visualization</vt:lpstr>
      <vt:lpstr>RESULTS – AIM 1 Hypothesis</vt:lpstr>
      <vt:lpstr>Results- AIM 2 Hypothesis</vt:lpstr>
      <vt:lpstr>RESULTS</vt:lpstr>
      <vt:lpstr>Discussion</vt:lpstr>
      <vt:lpstr>Discussion</vt:lpstr>
      <vt:lpstr>Discussion</vt:lpstr>
      <vt:lpstr>Discussion</vt:lpstr>
      <vt:lpstr>Discussion</vt:lpstr>
      <vt:lpstr>Future work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and beneficially utilizing differences between males and females towards a precision medicine approach for Alzheimer’s Disease</dc:title>
  <dc:creator>Farheen .</dc:creator>
  <cp:lastModifiedBy>Guest User</cp:lastModifiedBy>
  <cp:revision>4</cp:revision>
  <dcterms:created xsi:type="dcterms:W3CDTF">2022-05-12T13:43:36Z</dcterms:created>
  <dcterms:modified xsi:type="dcterms:W3CDTF">2023-08-17T14:18:58Z</dcterms:modified>
</cp:coreProperties>
</file>